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7"/>
  </p:notesMasterIdLst>
  <p:handoutMasterIdLst>
    <p:handoutMasterId r:id="rId118"/>
  </p:handoutMasterIdLst>
  <p:sldIdLst>
    <p:sldId id="256" r:id="rId2"/>
    <p:sldId id="363" r:id="rId3"/>
    <p:sldId id="257" r:id="rId4"/>
    <p:sldId id="258" r:id="rId5"/>
    <p:sldId id="382" r:id="rId6"/>
    <p:sldId id="311" r:id="rId7"/>
    <p:sldId id="266" r:id="rId8"/>
    <p:sldId id="371" r:id="rId9"/>
    <p:sldId id="312" r:id="rId10"/>
    <p:sldId id="372" r:id="rId11"/>
    <p:sldId id="262" r:id="rId12"/>
    <p:sldId id="260" r:id="rId13"/>
    <p:sldId id="319" r:id="rId14"/>
    <p:sldId id="261" r:id="rId15"/>
    <p:sldId id="267" r:id="rId16"/>
    <p:sldId id="338" r:id="rId17"/>
    <p:sldId id="340" r:id="rId18"/>
    <p:sldId id="349" r:id="rId19"/>
    <p:sldId id="263" r:id="rId20"/>
    <p:sldId id="300" r:id="rId21"/>
    <p:sldId id="268" r:id="rId22"/>
    <p:sldId id="269" r:id="rId23"/>
    <p:sldId id="327" r:id="rId24"/>
    <p:sldId id="271" r:id="rId25"/>
    <p:sldId id="317" r:id="rId26"/>
    <p:sldId id="318" r:id="rId27"/>
    <p:sldId id="321" r:id="rId28"/>
    <p:sldId id="365" r:id="rId29"/>
    <p:sldId id="325" r:id="rId30"/>
    <p:sldId id="272" r:id="rId31"/>
    <p:sldId id="273" r:id="rId32"/>
    <p:sldId id="364" r:id="rId33"/>
    <p:sldId id="328" r:id="rId34"/>
    <p:sldId id="274" r:id="rId35"/>
    <p:sldId id="326" r:id="rId36"/>
    <p:sldId id="270" r:id="rId37"/>
    <p:sldId id="275" r:id="rId38"/>
    <p:sldId id="301" r:id="rId39"/>
    <p:sldId id="313" r:id="rId40"/>
    <p:sldId id="314" r:id="rId41"/>
    <p:sldId id="281" r:id="rId42"/>
    <p:sldId id="320" r:id="rId43"/>
    <p:sldId id="373" r:id="rId44"/>
    <p:sldId id="280" r:id="rId45"/>
    <p:sldId id="282" r:id="rId46"/>
    <p:sldId id="290" r:id="rId47"/>
    <p:sldId id="289" r:id="rId48"/>
    <p:sldId id="308" r:id="rId49"/>
    <p:sldId id="309" r:id="rId50"/>
    <p:sldId id="322" r:id="rId51"/>
    <p:sldId id="323" r:id="rId52"/>
    <p:sldId id="339" r:id="rId53"/>
    <p:sldId id="324" r:id="rId54"/>
    <p:sldId id="350" r:id="rId55"/>
    <p:sldId id="351" r:id="rId56"/>
    <p:sldId id="337" r:id="rId57"/>
    <p:sldId id="353" r:id="rId58"/>
    <p:sldId id="354" r:id="rId59"/>
    <p:sldId id="383" r:id="rId60"/>
    <p:sldId id="355" r:id="rId61"/>
    <p:sldId id="357" r:id="rId62"/>
    <p:sldId id="352" r:id="rId63"/>
    <p:sldId id="356" r:id="rId64"/>
    <p:sldId id="283" r:id="rId65"/>
    <p:sldId id="284" r:id="rId66"/>
    <p:sldId id="285" r:id="rId67"/>
    <p:sldId id="334" r:id="rId68"/>
    <p:sldId id="335" r:id="rId69"/>
    <p:sldId id="336" r:id="rId70"/>
    <p:sldId id="286" r:id="rId71"/>
    <p:sldId id="310" r:id="rId72"/>
    <p:sldId id="287" r:id="rId73"/>
    <p:sldId id="302" r:id="rId74"/>
    <p:sldId id="288" r:id="rId75"/>
    <p:sldId id="330" r:id="rId76"/>
    <p:sldId id="331" r:id="rId77"/>
    <p:sldId id="343" r:id="rId78"/>
    <p:sldId id="344" r:id="rId79"/>
    <p:sldId id="346" r:id="rId80"/>
    <p:sldId id="348" r:id="rId81"/>
    <p:sldId id="366" r:id="rId82"/>
    <p:sldId id="367" r:id="rId83"/>
    <p:sldId id="368" r:id="rId84"/>
    <p:sldId id="375" r:id="rId85"/>
    <p:sldId id="376" r:id="rId86"/>
    <p:sldId id="377" r:id="rId87"/>
    <p:sldId id="378" r:id="rId88"/>
    <p:sldId id="379" r:id="rId89"/>
    <p:sldId id="380" r:id="rId90"/>
    <p:sldId id="347" r:id="rId91"/>
    <p:sldId id="296" r:id="rId92"/>
    <p:sldId id="315" r:id="rId93"/>
    <p:sldId id="316" r:id="rId94"/>
    <p:sldId id="304" r:id="rId95"/>
    <p:sldId id="307" r:id="rId96"/>
    <p:sldId id="358" r:id="rId97"/>
    <p:sldId id="359" r:id="rId98"/>
    <p:sldId id="360" r:id="rId99"/>
    <p:sldId id="303" r:id="rId100"/>
    <p:sldId id="306" r:id="rId101"/>
    <p:sldId id="342" r:id="rId102"/>
    <p:sldId id="341" r:id="rId103"/>
    <p:sldId id="259" r:id="rId104"/>
    <p:sldId id="291" r:id="rId105"/>
    <p:sldId id="292" r:id="rId106"/>
    <p:sldId id="293" r:id="rId107"/>
    <p:sldId id="295" r:id="rId108"/>
    <p:sldId id="305" r:id="rId109"/>
    <p:sldId id="384" r:id="rId110"/>
    <p:sldId id="297" r:id="rId111"/>
    <p:sldId id="362" r:id="rId112"/>
    <p:sldId id="369" r:id="rId113"/>
    <p:sldId id="361" r:id="rId114"/>
    <p:sldId id="299" r:id="rId115"/>
    <p:sldId id="381" r:id="rId11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0000"/>
    <a:srgbClr val="99FF99"/>
    <a:srgbClr val="66FF99"/>
    <a:srgbClr val="66FF33"/>
    <a:srgbClr val="99FF33"/>
    <a:srgbClr val="99CC00"/>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81797" autoAdjust="0"/>
  </p:normalViewPr>
  <p:slideViewPr>
    <p:cSldViewPr>
      <p:cViewPr varScale="1">
        <p:scale>
          <a:sx n="94" d="100"/>
          <a:sy n="94" d="100"/>
        </p:scale>
        <p:origin x="213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9" d="100"/>
          <a:sy n="89" d="100"/>
        </p:scale>
        <p:origin x="-384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0649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0650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0650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8528664-F12C-4034-B99D-B14863BCD4E7}" type="slidenum">
              <a:rPr lang="en-US"/>
              <a:pPr>
                <a:defRPr/>
              </a:pPr>
              <a:t>‹#›</a:t>
            </a:fld>
            <a:endParaRPr lang="en-US"/>
          </a:p>
        </p:txBody>
      </p:sp>
    </p:spTree>
    <p:extLst>
      <p:ext uri="{BB962C8B-B14F-4D97-AF65-F5344CB8AC3E}">
        <p14:creationId xmlns:p14="http://schemas.microsoft.com/office/powerpoint/2010/main" val="4241719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013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9D896AD-AFDB-4CCD-81BF-1436C203F123}" type="slidenum">
              <a:rPr lang="en-US"/>
              <a:pPr>
                <a:defRPr/>
              </a:pPr>
              <a:t>‹#›</a:t>
            </a:fld>
            <a:endParaRPr lang="en-US"/>
          </a:p>
        </p:txBody>
      </p:sp>
    </p:spTree>
    <p:extLst>
      <p:ext uri="{BB962C8B-B14F-4D97-AF65-F5344CB8AC3E}">
        <p14:creationId xmlns:p14="http://schemas.microsoft.com/office/powerpoint/2010/main" val="12960337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941537A0-2C65-4496-A11F-E7C48BE15FF4}" type="slidenum">
              <a:rPr lang="en-US" smtClean="0"/>
              <a:pPr/>
              <a:t>1</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346526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439A8A58-8DE9-4E77-B0AF-0C468E53B200}" type="slidenum">
              <a:rPr lang="en-US" smtClean="0"/>
              <a:pPr/>
              <a:t>13</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382464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33452496-0C5E-4EF5-BF75-D98F6B13BD35}" type="slidenum">
              <a:rPr lang="en-US" smtClean="0"/>
              <a:pPr/>
              <a:t>14</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en-US" smtClean="0"/>
              <a:t>Other end-point is lactate – but there is no data on predictive value of lactate for transfusion, only data is for predictive value of lactate on mortality</a:t>
            </a:r>
          </a:p>
          <a:p>
            <a:pPr eaLnBrk="1" hangingPunct="1"/>
            <a:r>
              <a:rPr lang="en-US" smtClean="0"/>
              <a:t>SVO2 not shown to be predictive of need for transfusion and does not correlate with early mortality (as opposed to BD and lactate which do)</a:t>
            </a:r>
          </a:p>
        </p:txBody>
      </p:sp>
    </p:spTree>
    <p:extLst>
      <p:ext uri="{BB962C8B-B14F-4D97-AF65-F5344CB8AC3E}">
        <p14:creationId xmlns:p14="http://schemas.microsoft.com/office/powerpoint/2010/main" val="773767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3893BB7D-F0FB-4027-9B29-5630B79B8FF9}" type="slidenum">
              <a:rPr lang="en-US" smtClean="0"/>
              <a:pPr/>
              <a:t>15</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042444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r>
              <a:rPr lang="en-US" dirty="0" smtClean="0"/>
              <a:t>U Cincinnati. Retro study. N=170. </a:t>
            </a:r>
          </a:p>
          <a:p>
            <a:r>
              <a:rPr lang="en-US" dirty="0" smtClean="0"/>
              <a:t>Coagulopathy (INR &gt; 1.5) = need for MTP. Same</a:t>
            </a:r>
            <a:r>
              <a:rPr lang="en-US" baseline="0" dirty="0" smtClean="0"/>
              <a:t> w/ hypotension, BD</a:t>
            </a:r>
            <a:endParaRPr lang="en-US" dirty="0" smtClean="0"/>
          </a:p>
        </p:txBody>
      </p:sp>
      <p:sp>
        <p:nvSpPr>
          <p:cNvPr id="114692" name="Slide Number Placeholder 3"/>
          <p:cNvSpPr>
            <a:spLocks noGrp="1"/>
          </p:cNvSpPr>
          <p:nvPr>
            <p:ph type="sldNum" sz="quarter" idx="5"/>
          </p:nvPr>
        </p:nvSpPr>
        <p:spPr>
          <a:noFill/>
        </p:spPr>
        <p:txBody>
          <a:bodyPr/>
          <a:lstStyle/>
          <a:p>
            <a:fld id="{8419B9FC-6029-432C-BA65-E7C2DA23E41A}" type="slidenum">
              <a:rPr lang="en-US" smtClean="0"/>
              <a:pPr/>
              <a:t>16</a:t>
            </a:fld>
            <a:endParaRPr lang="en-US" smtClean="0"/>
          </a:p>
        </p:txBody>
      </p:sp>
    </p:spTree>
    <p:extLst>
      <p:ext uri="{BB962C8B-B14F-4D97-AF65-F5344CB8AC3E}">
        <p14:creationId xmlns:p14="http://schemas.microsoft.com/office/powerpoint/2010/main" val="3536869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p:spPr>
        <p:txBody>
          <a:bodyPr/>
          <a:lstStyle/>
          <a:p>
            <a:r>
              <a:rPr lang="en-US" smtClean="0"/>
              <a:t>Retro study, n=2474. TASH (trauma associated severe hemorrhage) score is made up of SBP, Hg, free fluid in abdomen, long bone or pelvic fx, HR, BE, gender. May be useful way to decide early on who needs TEP. This slide shows that increasing TASH is associated with increased need for MT. </a:t>
            </a:r>
          </a:p>
          <a:p>
            <a:r>
              <a:rPr lang="en-US" smtClean="0"/>
              <a:t>TASH &gt; 10 is associated with a greater than 10% risk of MTP</a:t>
            </a:r>
          </a:p>
        </p:txBody>
      </p:sp>
      <p:sp>
        <p:nvSpPr>
          <p:cNvPr id="115716" name="Slide Number Placeholder 3"/>
          <p:cNvSpPr>
            <a:spLocks noGrp="1"/>
          </p:cNvSpPr>
          <p:nvPr>
            <p:ph type="sldNum" sz="quarter" idx="5"/>
          </p:nvPr>
        </p:nvSpPr>
        <p:spPr>
          <a:noFill/>
        </p:spPr>
        <p:txBody>
          <a:bodyPr/>
          <a:lstStyle/>
          <a:p>
            <a:fld id="{6D658473-ACDC-47CD-8D73-95EF5F160773}" type="slidenum">
              <a:rPr lang="en-US" smtClean="0"/>
              <a:pPr/>
              <a:t>17</a:t>
            </a:fld>
            <a:endParaRPr lang="en-US" smtClean="0"/>
          </a:p>
        </p:txBody>
      </p:sp>
    </p:spTree>
    <p:extLst>
      <p:ext uri="{BB962C8B-B14F-4D97-AF65-F5344CB8AC3E}">
        <p14:creationId xmlns:p14="http://schemas.microsoft.com/office/powerpoint/2010/main" val="2718506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9084D6D1-235C-44B8-A823-6732E6BBE6B7}" type="slidenum">
              <a:rPr lang="en-US" smtClean="0"/>
              <a:pPr/>
              <a:t>19</a:t>
            </a:fld>
            <a:endParaRPr 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r>
              <a:rPr lang="en-US" b="1" smtClean="0"/>
              <a:t>Table 1: Trauma Scoring Systems</a:t>
            </a:r>
            <a:endParaRPr lang="en-US" smtClean="0"/>
          </a:p>
          <a:p>
            <a:pPr eaLnBrk="1" hangingPunct="1"/>
            <a:r>
              <a:rPr lang="en-US" smtClean="0"/>
              <a:t>·        Trauma Score: Physiologic score based on the sum of scores for respiratory rate, respiratory effort, capillary refill, systolic blood pressure, and Glasgow Coma Score. A higher value is associated with LESS severe injury severity. Maximum score is 16, minimum score is 1. 90% of pts with Trauma Score &lt; 14 need xfusion</a:t>
            </a:r>
          </a:p>
          <a:p>
            <a:pPr eaLnBrk="1" hangingPunct="1"/>
            <a:r>
              <a:rPr lang="en-US" smtClean="0"/>
              <a:t>·        Revised Trauma Score: Physiologic score based on the sum of scores for respiratory rate, systolic blood pressure, and Glasgow Coma Score. A higher value is associated with LESS severe injury. Maximum score is 12, minimum score is 0.</a:t>
            </a:r>
          </a:p>
          <a:p>
            <a:pPr eaLnBrk="1" hangingPunct="1"/>
            <a:r>
              <a:rPr lang="en-US" smtClean="0"/>
              <a:t>	Injury Severity Score: Anatomic score based on the square of the sum of the three most injured regions: general, head/neck, chest, abdomen, extremity and pelvis. Each region can have a score of 1-5, with 5 being life threatening injury. A higher value is associated with MORE severe injury. Maximum score is 75, minimum score is 0.</a:t>
            </a:r>
          </a:p>
          <a:p>
            <a:pPr eaLnBrk="1" hangingPunct="1"/>
            <a:r>
              <a:rPr lang="en-US" smtClean="0"/>
              <a:t>ISS &gt; 28 requires &gt; 10 units of RBC </a:t>
            </a:r>
          </a:p>
          <a:p>
            <a:pPr eaLnBrk="1" hangingPunct="1"/>
            <a:r>
              <a:rPr lang="en-US" smtClean="0"/>
              <a:t>ABC score: (assessment of blood consumption): penetrating MOI, positive FAST, SBP &lt; 90, HR &gt; 120</a:t>
            </a:r>
          </a:p>
        </p:txBody>
      </p:sp>
    </p:spTree>
    <p:extLst>
      <p:ext uri="{BB962C8B-B14F-4D97-AF65-F5344CB8AC3E}">
        <p14:creationId xmlns:p14="http://schemas.microsoft.com/office/powerpoint/2010/main" val="1756701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CF874077-FB16-4480-AB1D-82347CD484B7}" type="slidenum">
              <a:rPr lang="en-US" smtClean="0"/>
              <a:pPr/>
              <a:t>20</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r>
              <a:rPr lang="en-US" smtClean="0"/>
              <a:t>Now we will discuss the possible downsides of transfusion and why we should not transfuse to “make ourselves feel better” or “because he is old”</a:t>
            </a:r>
          </a:p>
        </p:txBody>
      </p:sp>
    </p:spTree>
    <p:extLst>
      <p:ext uri="{BB962C8B-B14F-4D97-AF65-F5344CB8AC3E}">
        <p14:creationId xmlns:p14="http://schemas.microsoft.com/office/powerpoint/2010/main" val="1606045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9B0E4CB8-FA29-4E3B-8973-A009777474E5}" type="slidenum">
              <a:rPr lang="en-US" smtClean="0"/>
              <a:pPr/>
              <a:t>21</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r>
              <a:rPr lang="en-US" smtClean="0"/>
              <a:t>3 year, trauma registry study, 15,000 pts</a:t>
            </a:r>
          </a:p>
          <a:p>
            <a:pPr eaLnBrk="1" hangingPunct="1"/>
            <a:r>
              <a:rPr lang="en-US" smtClean="0"/>
              <a:t>Transfused pts were older, penetrating trauma, higher ISS, lower GCS</a:t>
            </a:r>
          </a:p>
          <a:p>
            <a:pPr eaLnBrk="1" hangingPunct="1"/>
            <a:r>
              <a:rPr lang="en-US" smtClean="0"/>
              <a:t>Multivariate regression analysis controlling for ISS, GCS, age, race, lactate, base deficit, shock index</a:t>
            </a:r>
          </a:p>
          <a:p>
            <a:pPr eaLnBrk="1" hangingPunct="1"/>
            <a:r>
              <a:rPr lang="en-US" smtClean="0"/>
              <a:t>Dose response: Pt’s requiring &gt; 10 U RBC had OR 3 for death relative to pts who required &lt; 3 U RBC</a:t>
            </a:r>
          </a:p>
          <a:p>
            <a:pPr eaLnBrk="1" hangingPunct="1"/>
            <a:r>
              <a:rPr lang="en-US" smtClean="0"/>
              <a:t>Excludes pts who died in first 24 hours</a:t>
            </a:r>
          </a:p>
          <a:p>
            <a:pPr eaLnBrk="1" hangingPunct="1"/>
            <a:r>
              <a:rPr lang="en-US" smtClean="0"/>
              <a:t>14% death in xfused pts vs 9% death in non-transfused pts who survived &gt; 24 hours after admission</a:t>
            </a:r>
          </a:p>
          <a:p>
            <a:pPr eaLnBrk="1" hangingPunct="1"/>
            <a:r>
              <a:rPr lang="en-US" smtClean="0"/>
              <a:t>Conclusion: Need blood substitute</a:t>
            </a:r>
          </a:p>
        </p:txBody>
      </p:sp>
    </p:spTree>
    <p:extLst>
      <p:ext uri="{BB962C8B-B14F-4D97-AF65-F5344CB8AC3E}">
        <p14:creationId xmlns:p14="http://schemas.microsoft.com/office/powerpoint/2010/main" val="164686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C4B3D44E-06BA-4DF0-8EE6-EF48E74ECDD1}" type="slidenum">
              <a:rPr lang="en-US" smtClean="0"/>
              <a:pPr/>
              <a:t>22</a:t>
            </a:fld>
            <a:endParaRPr 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02827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BD61BF2A-171F-4C05-884D-D165B85B5081}" type="slidenum">
              <a:rPr lang="en-US" smtClean="0"/>
              <a:pPr/>
              <a:t>24</a:t>
            </a:fld>
            <a:endParaRPr lang="en-US"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r>
              <a:rPr lang="en-US" smtClean="0"/>
              <a:t>75% of pts had increase PBO2 (15%) BUT 25% of pts had DECREASE PbO2. There is a subset of TBI pts who will do worse with xfusion</a:t>
            </a:r>
          </a:p>
          <a:p>
            <a:pPr eaLnBrk="1" hangingPunct="1"/>
            <a:r>
              <a:rPr lang="en-US" smtClean="0"/>
              <a:t>35 pts, prospective observational study</a:t>
            </a:r>
          </a:p>
        </p:txBody>
      </p:sp>
    </p:spTree>
    <p:extLst>
      <p:ext uri="{BB962C8B-B14F-4D97-AF65-F5344CB8AC3E}">
        <p14:creationId xmlns:p14="http://schemas.microsoft.com/office/powerpoint/2010/main" val="3289970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2AA4FD26-EBC8-45DB-9712-740ADF61749C}" type="slidenum">
              <a:rPr lang="en-US" smtClean="0"/>
              <a:pPr/>
              <a:t>3</a:t>
            </a:fld>
            <a:endParaRPr 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r>
              <a:rPr lang="en-US" smtClean="0"/>
              <a:t>Transfusion practices include use of whole blood</a:t>
            </a:r>
          </a:p>
          <a:p>
            <a:pPr eaLnBrk="1" hangingPunct="1"/>
            <a:r>
              <a:rPr lang="en-US" smtClean="0"/>
              <a:t>Discuss risk/benefit of whole blood transfusion (leukocyte active!)</a:t>
            </a:r>
          </a:p>
          <a:p>
            <a:pPr eaLnBrk="1" hangingPunct="1"/>
            <a:r>
              <a:rPr lang="en-US" smtClean="0"/>
              <a:t>New treatments for coagulopathy include Factor VII, QuickClot</a:t>
            </a:r>
          </a:p>
          <a:p>
            <a:pPr lvl="1" eaLnBrk="1" hangingPunct="1"/>
            <a:endParaRPr lang="en-US" smtClean="0"/>
          </a:p>
        </p:txBody>
      </p:sp>
    </p:spTree>
    <p:extLst>
      <p:ext uri="{BB962C8B-B14F-4D97-AF65-F5344CB8AC3E}">
        <p14:creationId xmlns:p14="http://schemas.microsoft.com/office/powerpoint/2010/main" val="2377644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84789F5E-6779-4C38-A9D3-52F2866640AA}" type="slidenum">
              <a:rPr lang="en-US" smtClean="0"/>
              <a:pPr/>
              <a:t>25</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r>
              <a:rPr lang="en-US" smtClean="0"/>
              <a:t>Blood is 7 microns and cap is 3 microns</a:t>
            </a:r>
          </a:p>
          <a:p>
            <a:pPr eaLnBrk="1" hangingPunct="1"/>
            <a:r>
              <a:rPr lang="en-US" smtClean="0"/>
              <a:t>Depletion of ATP, oxidation of spectrin</a:t>
            </a:r>
          </a:p>
        </p:txBody>
      </p:sp>
    </p:spTree>
    <p:extLst>
      <p:ext uri="{BB962C8B-B14F-4D97-AF65-F5344CB8AC3E}">
        <p14:creationId xmlns:p14="http://schemas.microsoft.com/office/powerpoint/2010/main" val="1978994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C38E0F99-8D16-4F22-84C8-99FAE788CC07}" type="slidenum">
              <a:rPr lang="en-US" smtClean="0"/>
              <a:pPr/>
              <a:t>26</a:t>
            </a:fld>
            <a:endParaRPr 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r>
              <a:rPr lang="en-US" smtClean="0"/>
              <a:t>Expect O2 delivery to increase w RBC transfusion but it may actually cause end organ ischemia</a:t>
            </a:r>
          </a:p>
          <a:p>
            <a:pPr eaLnBrk="1" hangingPunct="1"/>
            <a:r>
              <a:rPr lang="en-US" smtClean="0"/>
              <a:t>Septic pts receiving 3 units of RBC each. Measurement is gastric tonometry</a:t>
            </a:r>
          </a:p>
          <a:p>
            <a:pPr eaLnBrk="1" hangingPunct="1"/>
            <a:r>
              <a:rPr lang="en-US" smtClean="0"/>
              <a:t>Subsequent study using sublingual capnography in humans did not validate these findings</a:t>
            </a:r>
          </a:p>
          <a:p>
            <a:pPr eaLnBrk="1" hangingPunct="1"/>
            <a:r>
              <a:rPr lang="en-US" smtClean="0"/>
              <a:t>Another mechanism may involve liberation of hemoglobin from lysed RBC and scavenging of NO with resultant arteriole spasm</a:t>
            </a:r>
          </a:p>
        </p:txBody>
      </p:sp>
    </p:spTree>
    <p:extLst>
      <p:ext uri="{BB962C8B-B14F-4D97-AF65-F5344CB8AC3E}">
        <p14:creationId xmlns:p14="http://schemas.microsoft.com/office/powerpoint/2010/main" val="1343566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D4F224D0-0B3A-4142-9C1E-0C555040BD40}" type="slidenum">
              <a:rPr lang="en-US" smtClean="0"/>
              <a:pPr/>
              <a:t>29</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r>
              <a:rPr lang="en-US" smtClean="0"/>
              <a:t>Retro, 2000-2007, U Alabama. N=1813</a:t>
            </a:r>
          </a:p>
          <a:p>
            <a:pPr eaLnBrk="1" hangingPunct="1"/>
            <a:r>
              <a:rPr lang="en-US" smtClean="0"/>
              <a:t>Age of RBC appears to have negative mortality impact when more than 5 units of blood are transfused. Transfusion of fresh blood in massive transfusion is also assoc with death, but the risk is increased when old blood is used</a:t>
            </a:r>
          </a:p>
        </p:txBody>
      </p:sp>
    </p:spTree>
    <p:extLst>
      <p:ext uri="{BB962C8B-B14F-4D97-AF65-F5344CB8AC3E}">
        <p14:creationId xmlns:p14="http://schemas.microsoft.com/office/powerpoint/2010/main" val="1789283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FB5DB170-3D74-4E7A-8FC8-A54E34CEDFDF}" type="slidenum">
              <a:rPr lang="en-US" smtClean="0"/>
              <a:pPr/>
              <a:t>30</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smtClean="0"/>
              <a:t>Common theme between TRALI and TRIM: Transfusion of foreign proteins cause inflammatory reaction and altered immune function</a:t>
            </a:r>
          </a:p>
          <a:p>
            <a:pPr eaLnBrk="1" hangingPunct="1"/>
            <a:r>
              <a:rPr lang="en-US" smtClean="0"/>
              <a:t>Not going to discuss TACO but rather we will spend time on TRALI and TRIM and sludging</a:t>
            </a:r>
          </a:p>
          <a:p>
            <a:pPr eaLnBrk="1" hangingPunct="1"/>
            <a:endParaRPr lang="en-US" smtClean="0"/>
          </a:p>
        </p:txBody>
      </p:sp>
    </p:spTree>
    <p:extLst>
      <p:ext uri="{BB962C8B-B14F-4D97-AF65-F5344CB8AC3E}">
        <p14:creationId xmlns:p14="http://schemas.microsoft.com/office/powerpoint/2010/main" val="208080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0470B514-D4A5-4FF9-8DC8-9BAC9C766B5D}" type="slidenum">
              <a:rPr lang="en-US" smtClean="0"/>
              <a:pPr/>
              <a:t>31</a:t>
            </a:fld>
            <a:endParaRPr 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r>
              <a:rPr lang="en-US" smtClean="0"/>
              <a:t>Highest risk with FFP due to large protein load (foreign antigen)</a:t>
            </a:r>
          </a:p>
        </p:txBody>
      </p:sp>
    </p:spTree>
    <p:extLst>
      <p:ext uri="{BB962C8B-B14F-4D97-AF65-F5344CB8AC3E}">
        <p14:creationId xmlns:p14="http://schemas.microsoft.com/office/powerpoint/2010/main" val="2388531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a:t>
            </a:r>
            <a:r>
              <a:rPr lang="en-US" baseline="0" dirty="0" smtClean="0"/>
              <a:t> 2006, the Red Cross started using predominantly male or </a:t>
            </a:r>
            <a:r>
              <a:rPr lang="en-US" baseline="0" dirty="0" err="1" smtClean="0"/>
              <a:t>nulliparous</a:t>
            </a:r>
            <a:r>
              <a:rPr lang="en-US" baseline="0" dirty="0" smtClean="0"/>
              <a:t> female </a:t>
            </a:r>
            <a:r>
              <a:rPr lang="en-US" baseline="0" dirty="0" err="1" smtClean="0"/>
              <a:t>FFP</a:t>
            </a:r>
            <a:r>
              <a:rPr lang="en-US" baseline="0" dirty="0" smtClean="0"/>
              <a:t>. The exception to this is AB </a:t>
            </a:r>
            <a:r>
              <a:rPr lang="en-US" baseline="0" dirty="0" err="1" smtClean="0"/>
              <a:t>FFP</a:t>
            </a:r>
            <a:r>
              <a:rPr lang="en-US" baseline="0" dirty="0" smtClean="0"/>
              <a:t> which is rare. This table shows that the incidence of </a:t>
            </a:r>
            <a:r>
              <a:rPr lang="en-US" baseline="0" dirty="0" err="1" smtClean="0"/>
              <a:t>FFP</a:t>
            </a:r>
            <a:r>
              <a:rPr lang="en-US" baseline="0" dirty="0" smtClean="0"/>
              <a:t> assoc </a:t>
            </a:r>
            <a:r>
              <a:rPr lang="en-US" baseline="0" dirty="0" err="1" smtClean="0"/>
              <a:t>TRALI</a:t>
            </a:r>
            <a:r>
              <a:rPr lang="en-US" baseline="0" dirty="0" smtClean="0"/>
              <a:t> has decreased a lot despite significant increase in </a:t>
            </a:r>
            <a:r>
              <a:rPr lang="en-US" baseline="0" dirty="0" err="1" smtClean="0"/>
              <a:t>FFP</a:t>
            </a:r>
            <a:r>
              <a:rPr lang="en-US" baseline="0" dirty="0" smtClean="0"/>
              <a:t> transfusion. The only exception to this is AB </a:t>
            </a:r>
            <a:r>
              <a:rPr lang="en-US" baseline="0" dirty="0" err="1" smtClean="0"/>
              <a:t>FFP</a:t>
            </a:r>
            <a:r>
              <a:rPr lang="en-US" baseline="0" dirty="0" smtClean="0"/>
              <a:t> which is essentially unchanged due to ongoing female contribution</a:t>
            </a:r>
          </a:p>
          <a:p>
            <a:r>
              <a:rPr lang="en-US" baseline="0" dirty="0" err="1" smtClean="0"/>
              <a:t>TRALI</a:t>
            </a:r>
            <a:r>
              <a:rPr lang="en-US" baseline="0" dirty="0" smtClean="0"/>
              <a:t> rate went from 18.6/million unit of </a:t>
            </a:r>
            <a:r>
              <a:rPr lang="en-US" baseline="0" dirty="0" err="1" smtClean="0"/>
              <a:t>FFP</a:t>
            </a:r>
            <a:r>
              <a:rPr lang="en-US" baseline="0" dirty="0" smtClean="0"/>
              <a:t> in 2006 to 4.2/million units of </a:t>
            </a:r>
            <a:r>
              <a:rPr lang="en-US" baseline="0" dirty="0" err="1" smtClean="0"/>
              <a:t>FFP</a:t>
            </a:r>
            <a:r>
              <a:rPr lang="en-US" baseline="0" dirty="0" smtClean="0"/>
              <a:t> in 2011. AB risk did not change with </a:t>
            </a:r>
            <a:r>
              <a:rPr lang="en-US" baseline="0" dirty="0" err="1" smtClean="0"/>
              <a:t>TRALI</a:t>
            </a:r>
            <a:r>
              <a:rPr lang="en-US" baseline="0" dirty="0" smtClean="0"/>
              <a:t> OR of 14.5. </a:t>
            </a:r>
            <a:endParaRPr lang="en-US" dirty="0"/>
          </a:p>
        </p:txBody>
      </p:sp>
      <p:sp>
        <p:nvSpPr>
          <p:cNvPr id="4" name="Slide Number Placeholder 3"/>
          <p:cNvSpPr>
            <a:spLocks noGrp="1"/>
          </p:cNvSpPr>
          <p:nvPr>
            <p:ph type="sldNum" sz="quarter" idx="10"/>
          </p:nvPr>
        </p:nvSpPr>
        <p:spPr/>
        <p:txBody>
          <a:bodyPr/>
          <a:lstStyle/>
          <a:p>
            <a:pPr>
              <a:defRPr/>
            </a:pPr>
            <a:fld id="{19D896AD-AFDB-4CCD-81BF-1436C203F123}" type="slidenum">
              <a:rPr lang="en-US" smtClean="0"/>
              <a:pPr>
                <a:defRPr/>
              </a:pPr>
              <a:t>32</a:t>
            </a:fld>
            <a:endParaRPr lang="en-US"/>
          </a:p>
        </p:txBody>
      </p:sp>
    </p:spTree>
    <p:extLst>
      <p:ext uri="{BB962C8B-B14F-4D97-AF65-F5344CB8AC3E}">
        <p14:creationId xmlns:p14="http://schemas.microsoft.com/office/powerpoint/2010/main" val="41866109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12D93333-F985-4467-878C-29759DF5FC05}" type="slidenum">
              <a:rPr lang="en-US" smtClean="0"/>
              <a:pPr/>
              <a:t>34</a:t>
            </a:fld>
            <a:endParaRPr 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922791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1968D35D-55A3-4882-8708-2A67E22F6179}" type="slidenum">
              <a:rPr lang="en-US" smtClean="0"/>
              <a:pPr/>
              <a:t>36</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r>
              <a:rPr lang="en-US" smtClean="0"/>
              <a:t>Combat registry review, 210 pts, 7 week time course</a:t>
            </a:r>
          </a:p>
          <a:p>
            <a:pPr eaLnBrk="1" hangingPunct="1"/>
            <a:r>
              <a:rPr lang="en-US" smtClean="0"/>
              <a:t>44% transfused, 88% penetrating trauma</a:t>
            </a:r>
          </a:p>
          <a:p>
            <a:pPr eaLnBrk="1" hangingPunct="1"/>
            <a:r>
              <a:rPr lang="en-US" smtClean="0"/>
              <a:t>Multivariate regression confirmed transfusion as risk for infection and ICU admission and ICU LOS. Did NOT find assoc with mortality</a:t>
            </a:r>
          </a:p>
          <a:p>
            <a:pPr eaLnBrk="1" hangingPunct="1"/>
            <a:r>
              <a:rPr lang="en-US" smtClean="0"/>
              <a:t>Conclusion: Need blood substitute and hemostatic agents</a:t>
            </a:r>
          </a:p>
        </p:txBody>
      </p:sp>
    </p:spTree>
    <p:extLst>
      <p:ext uri="{BB962C8B-B14F-4D97-AF65-F5344CB8AC3E}">
        <p14:creationId xmlns:p14="http://schemas.microsoft.com/office/powerpoint/2010/main" val="2472082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633D92DB-01C1-42BE-8A33-8C564E2280BE}" type="slidenum">
              <a:rPr lang="en-US" smtClean="0"/>
              <a:pPr/>
              <a:t>37</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smtClean="0"/>
              <a:t>Fig A: Elective pts undergoing Gyn surgery. The donor leukocytes are cleared after 7 days</a:t>
            </a:r>
          </a:p>
          <a:p>
            <a:pPr eaLnBrk="1" hangingPunct="1"/>
            <a:r>
              <a:rPr lang="en-US" smtClean="0"/>
              <a:t>Fig B: Trauma pts. The donor leukocytes last years</a:t>
            </a:r>
          </a:p>
          <a:p>
            <a:pPr eaLnBrk="1" hangingPunct="1"/>
            <a:r>
              <a:rPr lang="en-US" smtClean="0"/>
              <a:t>Foreign DNA can be found in 50% of transfused pts at discharge. The foreign DNA load INCREASES in over years and can form 5% of the total WBC load in 10% of pts. This is in pts receiving leukodepleted blood. May be beneficial for transplant pts but points to immunosuppression in trauma pts</a:t>
            </a:r>
          </a:p>
          <a:p>
            <a:pPr eaLnBrk="1" hangingPunct="1"/>
            <a:r>
              <a:rPr lang="en-US" smtClean="0"/>
              <a:t>Microchimerism has NOT been shown in medical pts receiving PRBC. There is something different about trauma pts – tissue destruction, etc? Altered immune system?</a:t>
            </a:r>
          </a:p>
          <a:p>
            <a:pPr eaLnBrk="1" hangingPunct="1"/>
            <a:r>
              <a:rPr lang="en-US" smtClean="0"/>
              <a:t>Does this matter? Future autoimmune disorder, graft v host, </a:t>
            </a:r>
          </a:p>
          <a:p>
            <a:pPr eaLnBrk="1" hangingPunct="1"/>
            <a:endParaRPr lang="en-US" smtClean="0"/>
          </a:p>
        </p:txBody>
      </p:sp>
    </p:spTree>
    <p:extLst>
      <p:ext uri="{BB962C8B-B14F-4D97-AF65-F5344CB8AC3E}">
        <p14:creationId xmlns:p14="http://schemas.microsoft.com/office/powerpoint/2010/main" val="9763160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A305F6E2-48A0-41F4-9989-181703523FE4}" type="slidenum">
              <a:rPr lang="en-US" smtClean="0"/>
              <a:pPr/>
              <a:t>38</a:t>
            </a:fld>
            <a:endParaRPr 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r>
              <a:rPr lang="en-US" smtClean="0"/>
              <a:t>Having discussed the indications, benefits, and liabilities associated with transfusion, let’s discuss how to go about resuscitating the massively bleeding pt</a:t>
            </a:r>
          </a:p>
        </p:txBody>
      </p:sp>
    </p:spTree>
    <p:extLst>
      <p:ext uri="{BB962C8B-B14F-4D97-AF65-F5344CB8AC3E}">
        <p14:creationId xmlns:p14="http://schemas.microsoft.com/office/powerpoint/2010/main" val="784979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C2F733DB-5D0E-45FA-AF5F-DAB3651D41C1}" type="slidenum">
              <a:rPr lang="en-US" smtClean="0"/>
              <a:pPr/>
              <a:t>4</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r>
              <a:rPr lang="en-US" smtClean="0"/>
              <a:t>#1 cause of death in trauma is TBI </a:t>
            </a:r>
          </a:p>
          <a:p>
            <a:pPr eaLnBrk="1" hangingPunct="1"/>
            <a:r>
              <a:rPr lang="en-US" smtClean="0"/>
              <a:t>33% of trauma-related deaths are due to hemorrhage, one-third to half of which occur in the pre-hospital setting</a:t>
            </a:r>
          </a:p>
          <a:p>
            <a:pPr eaLnBrk="1" hangingPunct="1"/>
            <a:r>
              <a:rPr lang="en-US" smtClean="0"/>
              <a:t>Trauma pts use 15% of total RBC transfused annually in US</a:t>
            </a:r>
          </a:p>
        </p:txBody>
      </p:sp>
    </p:spTree>
    <p:extLst>
      <p:ext uri="{BB962C8B-B14F-4D97-AF65-F5344CB8AC3E}">
        <p14:creationId xmlns:p14="http://schemas.microsoft.com/office/powerpoint/2010/main" val="25149090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19864E87-DC8E-4083-8D70-ACB05FC76143}" type="slidenum">
              <a:rPr lang="en-US" smtClean="0"/>
              <a:pPr/>
              <a:t>39</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r>
              <a:rPr lang="en-US" smtClean="0"/>
              <a:t>GSW Aorta. Repaired with pTFE initially, replaced with homograft in coming days. Sigmoid resection but left colon died. Formal L hemicolectomy and stoma. Ultimately, homograft was infected, suture line blew out and pt exsanguinated in ICU. Vascular did not think ax-fem would be useful due to young age and risk of thrombosis</a:t>
            </a:r>
          </a:p>
        </p:txBody>
      </p:sp>
    </p:spTree>
    <p:extLst>
      <p:ext uri="{BB962C8B-B14F-4D97-AF65-F5344CB8AC3E}">
        <p14:creationId xmlns:p14="http://schemas.microsoft.com/office/powerpoint/2010/main" val="33451928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A9941065-BA83-4CD5-BCB3-FF7033D17AF1}" type="slidenum">
              <a:rPr lang="en-US" smtClean="0"/>
              <a:pPr/>
              <a:t>40</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r>
              <a:rPr lang="en-US" smtClean="0"/>
              <a:t>GSW right subclavian artery. Initially shunted then SVG repair</a:t>
            </a:r>
          </a:p>
        </p:txBody>
      </p:sp>
    </p:spTree>
    <p:extLst>
      <p:ext uri="{BB962C8B-B14F-4D97-AF65-F5344CB8AC3E}">
        <p14:creationId xmlns:p14="http://schemas.microsoft.com/office/powerpoint/2010/main" val="29193560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FD4F5CE0-7520-4936-92D0-940C26811C56}" type="slidenum">
              <a:rPr lang="en-US" smtClean="0"/>
              <a:pPr/>
              <a:t>41</a:t>
            </a:fld>
            <a:endParaRPr 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r>
              <a:rPr lang="en-US" smtClean="0"/>
              <a:t>All severely injured pts are coagulopathic on arrival. Whereas we are good at preventing hypothermia and treating acidosis, we fail to correct coagulopathy until too late (miliatry data)</a:t>
            </a:r>
          </a:p>
          <a:p>
            <a:pPr eaLnBrk="1" hangingPunct="1"/>
            <a:r>
              <a:rPr lang="en-US" smtClean="0"/>
              <a:t>Ph &lt; 7.1, T &lt; 34, SBP &lt; 70, and ISS &gt; 25 confer 98% chance of severe coagulopathy</a:t>
            </a:r>
          </a:p>
        </p:txBody>
      </p:sp>
    </p:spTree>
    <p:extLst>
      <p:ext uri="{BB962C8B-B14F-4D97-AF65-F5344CB8AC3E}">
        <p14:creationId xmlns:p14="http://schemas.microsoft.com/office/powerpoint/2010/main" val="19105227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DDB50873-7C0C-4EA4-AD32-1585E561B239}" type="slidenum">
              <a:rPr lang="en-US" smtClean="0"/>
              <a:pPr/>
              <a:t>42</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r>
              <a:rPr lang="en-US" smtClean="0"/>
              <a:t>A rapid infusion, in-line blood warmer system should be used in all instances where patients are being emergently transfused with non-reconstituted PRBC to prevent worsening hypothermia from administration of a large volume of cold blood. </a:t>
            </a:r>
          </a:p>
        </p:txBody>
      </p:sp>
    </p:spTree>
    <p:extLst>
      <p:ext uri="{BB962C8B-B14F-4D97-AF65-F5344CB8AC3E}">
        <p14:creationId xmlns:p14="http://schemas.microsoft.com/office/powerpoint/2010/main" val="39666213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N=600,</a:t>
            </a:r>
            <a:r>
              <a:rPr lang="en-US" baseline="0" dirty="0" smtClean="0"/>
              <a:t> penetrating torso trauma, SBP &lt; 90. </a:t>
            </a:r>
            <a:endParaRPr lang="en-US" dirty="0"/>
          </a:p>
        </p:txBody>
      </p:sp>
      <p:sp>
        <p:nvSpPr>
          <p:cNvPr id="4" name="Slide Number Placeholder 3"/>
          <p:cNvSpPr>
            <a:spLocks noGrp="1"/>
          </p:cNvSpPr>
          <p:nvPr>
            <p:ph type="sldNum" sz="quarter" idx="10"/>
          </p:nvPr>
        </p:nvSpPr>
        <p:spPr/>
        <p:txBody>
          <a:bodyPr/>
          <a:lstStyle/>
          <a:p>
            <a:fld id="{6F791464-F660-454A-9E24-9718698DE958}" type="slidenum">
              <a:rPr lang="en-US" smtClean="0"/>
              <a:pPr/>
              <a:t>43</a:t>
            </a:fld>
            <a:endParaRPr lang="en-US"/>
          </a:p>
        </p:txBody>
      </p:sp>
    </p:spTree>
    <p:extLst>
      <p:ext uri="{BB962C8B-B14F-4D97-AF65-F5344CB8AC3E}">
        <p14:creationId xmlns:p14="http://schemas.microsoft.com/office/powerpoint/2010/main" val="21562820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ACA5A54E-31F5-4CE2-BBF5-2A52D55BFF45}" type="slidenum">
              <a:rPr lang="en-US" smtClean="0"/>
              <a:pPr/>
              <a:t>44</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208318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A74DA597-BE8C-418F-8829-54F1B797D346}" type="slidenum">
              <a:rPr lang="en-US" smtClean="0"/>
              <a:pPr/>
              <a:t>45</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r>
              <a:rPr lang="en-US" smtClean="0"/>
              <a:t>25-50% of severely injured CIVILIAN pts are coagulopathic on arrival to hospital (Brohi 2003)</a:t>
            </a:r>
          </a:p>
          <a:p>
            <a:pPr eaLnBrk="1" hangingPunct="1"/>
            <a:r>
              <a:rPr lang="en-US" smtClean="0"/>
              <a:t>Our current language of massive transfusion does not take into acct coagulopathy – we define massive transfusion as &gt; 10u RBC in 24 hours and FFP is a second thought</a:t>
            </a:r>
          </a:p>
        </p:txBody>
      </p:sp>
    </p:spTree>
    <p:extLst>
      <p:ext uri="{BB962C8B-B14F-4D97-AF65-F5344CB8AC3E}">
        <p14:creationId xmlns:p14="http://schemas.microsoft.com/office/powerpoint/2010/main" val="30858381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E534FE0D-41A8-4217-91BE-B801084AEFCA}" type="slidenum">
              <a:rPr lang="en-US" smtClean="0"/>
              <a:pPr/>
              <a:t>46</a:t>
            </a:fld>
            <a:endParaRPr lang="en-US"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r>
              <a:rPr lang="en-US" smtClean="0"/>
              <a:t>Probability of death increases in coagulopathic pt. Due to increased need for RBC? Ongoing shock? Loss of factors (both bleeding and consumption) Unknown….</a:t>
            </a:r>
          </a:p>
          <a:p>
            <a:pPr eaLnBrk="1" hangingPunct="1"/>
            <a:r>
              <a:rPr lang="en-US" smtClean="0"/>
              <a:t>N=97, 51 months, prospective, observational</a:t>
            </a:r>
          </a:p>
          <a:p>
            <a:pPr eaLnBrk="1" hangingPunct="1"/>
            <a:endParaRPr lang="en-US" smtClean="0"/>
          </a:p>
          <a:p>
            <a:pPr eaLnBrk="1" hangingPunct="1"/>
            <a:r>
              <a:rPr lang="en-US" smtClean="0"/>
              <a:t>Causes of coag: blood loss, hemodilution, consumption, hypothermia, acidosis, fibrinolysis</a:t>
            </a:r>
          </a:p>
        </p:txBody>
      </p:sp>
    </p:spTree>
    <p:extLst>
      <p:ext uri="{BB962C8B-B14F-4D97-AF65-F5344CB8AC3E}">
        <p14:creationId xmlns:p14="http://schemas.microsoft.com/office/powerpoint/2010/main" val="23108679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85299D11-93F8-41C9-9304-43786D1C221F}" type="slidenum">
              <a:rPr lang="en-US" smtClean="0"/>
              <a:pPr/>
              <a:t>47</a:t>
            </a:fld>
            <a:endParaRPr lang="en-US"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r>
              <a:rPr lang="en-US" smtClean="0"/>
              <a:t>Coagulopathy is frequently viewed as an inevitable consequence of hemodilution and massive bleeding, but recent reports from the military in Iraq suggest that this view is erroneous and that most severely injured patients arrive at the care facility coagulopathic (Holcomb J Trauma 2007)</a:t>
            </a:r>
          </a:p>
        </p:txBody>
      </p:sp>
    </p:spTree>
    <p:extLst>
      <p:ext uri="{BB962C8B-B14F-4D97-AF65-F5344CB8AC3E}">
        <p14:creationId xmlns:p14="http://schemas.microsoft.com/office/powerpoint/2010/main" val="33166010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07D4A517-A164-4BF2-B309-F00EDEDB4B84}" type="slidenum">
              <a:rPr lang="en-US" smtClean="0"/>
              <a:pPr/>
              <a:t>48</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smtClean="0"/>
              <a:t>N=246, all received massive transfusion &gt; 10U RBC, equal ISS and MOI. Overall mortality 28%</a:t>
            </a:r>
          </a:p>
          <a:p>
            <a:pPr eaLnBrk="1" hangingPunct="1"/>
            <a:r>
              <a:rPr lang="en-US" smtClean="0"/>
              <a:t>High group also received cryoppt – other groups did not</a:t>
            </a:r>
          </a:p>
          <a:p>
            <a:pPr eaLnBrk="1" hangingPunct="1"/>
            <a:r>
              <a:rPr lang="en-US" smtClean="0"/>
              <a:t>High group required net less IVF and RBC transfusion also – stopped coagulopathy due to dilution and bleeding?</a:t>
            </a:r>
          </a:p>
        </p:txBody>
      </p:sp>
    </p:spTree>
    <p:extLst>
      <p:ext uri="{BB962C8B-B14F-4D97-AF65-F5344CB8AC3E}">
        <p14:creationId xmlns:p14="http://schemas.microsoft.com/office/powerpoint/2010/main" val="3732714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1CCFE235-14DC-4CCA-A86E-AEBC8A1D719A}" type="slidenum">
              <a:rPr lang="en-US" smtClean="0"/>
              <a:pPr/>
              <a:t>6</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342287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11ADC311-3E6B-4CAB-B185-7E3CB1D7D509}" type="slidenum">
              <a:rPr lang="en-US" smtClean="0"/>
              <a:pPr/>
              <a:t>49</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r>
              <a:rPr lang="en-US" smtClean="0"/>
              <a:t>Narrowing FFP:RBC assoc with improved survival</a:t>
            </a:r>
          </a:p>
          <a:p>
            <a:pPr eaLnBrk="1" hangingPunct="1"/>
            <a:r>
              <a:rPr lang="en-US" smtClean="0"/>
              <a:t>Worsening AIS and BD assoc with decreasing survival</a:t>
            </a:r>
          </a:p>
        </p:txBody>
      </p:sp>
    </p:spTree>
    <p:extLst>
      <p:ext uri="{BB962C8B-B14F-4D97-AF65-F5344CB8AC3E}">
        <p14:creationId xmlns:p14="http://schemas.microsoft.com/office/powerpoint/2010/main" val="12283331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D115F514-EB94-44F6-A617-8472DF6D90AE}" type="slidenum">
              <a:rPr lang="en-US" smtClean="0"/>
              <a:pPr/>
              <a:t>50</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r>
              <a:rPr lang="en-US" smtClean="0"/>
              <a:t>Denver. Retro. N=133. Goal: assess impact of FFP:RBC ratio on outcome from 2001-2006</a:t>
            </a:r>
          </a:p>
          <a:p>
            <a:pPr eaLnBrk="1" hangingPunct="1"/>
            <a:r>
              <a:rPr lang="en-US" smtClean="0"/>
              <a:t>Predicted probability of coagulopathy (defined as INR &gt; 1.5) on arrival to ICU</a:t>
            </a:r>
          </a:p>
          <a:p>
            <a:pPr eaLnBrk="1" hangingPunct="1"/>
            <a:r>
              <a:rPr lang="en-US" smtClean="0"/>
              <a:t>Blunt and penetrating injury</a:t>
            </a:r>
          </a:p>
        </p:txBody>
      </p:sp>
    </p:spTree>
    <p:extLst>
      <p:ext uri="{BB962C8B-B14F-4D97-AF65-F5344CB8AC3E}">
        <p14:creationId xmlns:p14="http://schemas.microsoft.com/office/powerpoint/2010/main" val="2758559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A7FA3CA4-D8AB-4628-9090-F6BADA7DA407}" type="slidenum">
              <a:rPr lang="en-US" smtClean="0"/>
              <a:pPr/>
              <a:t>51</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r>
              <a:rPr lang="en-US" smtClean="0"/>
              <a:t>Denver. Retro. N=133. Goal: assess impact of FFP:RBC ratio on outcome from 2001-2006</a:t>
            </a:r>
          </a:p>
          <a:p>
            <a:pPr eaLnBrk="1" hangingPunct="1"/>
            <a:r>
              <a:rPr lang="en-US" smtClean="0"/>
              <a:t>Includes blunt injury only (this graph). </a:t>
            </a:r>
          </a:p>
          <a:p>
            <a:pPr eaLnBrk="1" hangingPunct="1"/>
            <a:r>
              <a:rPr lang="en-US" smtClean="0"/>
              <a:t>Graph shows predicted probability of death. Suggests 1:2 is best. Other studies suggest that slightly less than 1:1 is better also</a:t>
            </a:r>
          </a:p>
        </p:txBody>
      </p:sp>
    </p:spTree>
    <p:extLst>
      <p:ext uri="{BB962C8B-B14F-4D97-AF65-F5344CB8AC3E}">
        <p14:creationId xmlns:p14="http://schemas.microsoft.com/office/powerpoint/2010/main" val="22915118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r>
              <a:rPr lang="en-US" smtClean="0"/>
              <a:t>Retro study, n=2474. TASH score is made up of SBP, Hg, free fluid in abdomen, long bone or pelvic fx, HR, BE, gender. May be useful way to decide early on who needs TEP. This slide shows that early and appropriate (TESH &gt;15) use of TEP reduces mortality.</a:t>
            </a:r>
          </a:p>
        </p:txBody>
      </p:sp>
      <p:sp>
        <p:nvSpPr>
          <p:cNvPr id="116740" name="Slide Number Placeholder 3"/>
          <p:cNvSpPr>
            <a:spLocks noGrp="1"/>
          </p:cNvSpPr>
          <p:nvPr>
            <p:ph type="sldNum" sz="quarter" idx="5"/>
          </p:nvPr>
        </p:nvSpPr>
        <p:spPr>
          <a:noFill/>
        </p:spPr>
        <p:txBody>
          <a:bodyPr/>
          <a:lstStyle/>
          <a:p>
            <a:fld id="{5B91EC6A-2D3B-499E-BC04-361C4E830040}" type="slidenum">
              <a:rPr lang="en-US" smtClean="0"/>
              <a:pPr/>
              <a:t>52</a:t>
            </a:fld>
            <a:endParaRPr lang="en-US" smtClean="0"/>
          </a:p>
        </p:txBody>
      </p:sp>
    </p:spTree>
    <p:extLst>
      <p:ext uri="{BB962C8B-B14F-4D97-AF65-F5344CB8AC3E}">
        <p14:creationId xmlns:p14="http://schemas.microsoft.com/office/powerpoint/2010/main" val="5766131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49F5E5C1-C79B-4B1B-A072-98211FE3C838}" type="slidenum">
              <a:rPr lang="en-US" smtClean="0"/>
              <a:pPr/>
              <a:t>53</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r>
              <a:rPr lang="en-US" smtClean="0"/>
              <a:t>Retro, 4 yrs, N=135</a:t>
            </a:r>
          </a:p>
          <a:p>
            <a:pPr eaLnBrk="1" hangingPunct="1"/>
            <a:r>
              <a:rPr lang="en-US" smtClean="0"/>
              <a:t>Tulane</a:t>
            </a:r>
          </a:p>
        </p:txBody>
      </p:sp>
    </p:spTree>
    <p:extLst>
      <p:ext uri="{BB962C8B-B14F-4D97-AF65-F5344CB8AC3E}">
        <p14:creationId xmlns:p14="http://schemas.microsoft.com/office/powerpoint/2010/main" val="6131867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r>
              <a:rPr lang="en-US" smtClean="0"/>
              <a:t>Retro multicenter study (glue grant) comparing 2004-2007 (pre high dose FFP) and 2007-2009 (post high dose FFP)</a:t>
            </a:r>
          </a:p>
          <a:p>
            <a:r>
              <a:rPr lang="en-US" smtClean="0"/>
              <a:t>N=1961 with 526 requiring MT and 344 requiring 5-10 units of RBC (sub-MT). </a:t>
            </a:r>
          </a:p>
          <a:p>
            <a:endParaRPr lang="en-US" smtClean="0"/>
          </a:p>
          <a:p>
            <a:r>
              <a:rPr lang="en-US" smtClean="0"/>
              <a:t>In the early period, ISS has risen but mortality has gone down. Over time, we see that overall RBC transfusion need and need for MTP have decreased despite increase in ISS</a:t>
            </a:r>
          </a:p>
        </p:txBody>
      </p:sp>
      <p:sp>
        <p:nvSpPr>
          <p:cNvPr id="145412" name="Slide Number Placeholder 3"/>
          <p:cNvSpPr>
            <a:spLocks noGrp="1"/>
          </p:cNvSpPr>
          <p:nvPr>
            <p:ph type="sldNum" sz="quarter" idx="5"/>
          </p:nvPr>
        </p:nvSpPr>
        <p:spPr>
          <a:noFill/>
        </p:spPr>
        <p:txBody>
          <a:bodyPr/>
          <a:lstStyle/>
          <a:p>
            <a:fld id="{7CCB61FD-C30F-47E5-B81C-E3CD54BBF4D7}" type="slidenum">
              <a:rPr lang="en-US" smtClean="0"/>
              <a:pPr/>
              <a:t>54</a:t>
            </a:fld>
            <a:endParaRPr lang="en-US" smtClean="0"/>
          </a:p>
        </p:txBody>
      </p:sp>
    </p:spTree>
    <p:extLst>
      <p:ext uri="{BB962C8B-B14F-4D97-AF65-F5344CB8AC3E}">
        <p14:creationId xmlns:p14="http://schemas.microsoft.com/office/powerpoint/2010/main" val="38952106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p:spPr>
        <p:txBody>
          <a:bodyPr/>
          <a:lstStyle/>
          <a:p>
            <a:r>
              <a:rPr lang="en-US" smtClean="0"/>
              <a:t>Graph on left is MTP only. No change over time</a:t>
            </a:r>
          </a:p>
          <a:p>
            <a:r>
              <a:rPr lang="en-US" smtClean="0"/>
              <a:t>Graph on right is sub-MTP (5-10 units of RBC in first 24 hours). There has been a significant increase in the early transfusion of FFP. </a:t>
            </a:r>
          </a:p>
          <a:p>
            <a:r>
              <a:rPr lang="en-US" smtClean="0"/>
              <a:t>Paper has similar graphs for RBC:PLT</a:t>
            </a:r>
          </a:p>
          <a:p>
            <a:endParaRPr lang="en-US" smtClean="0"/>
          </a:p>
          <a:p>
            <a:r>
              <a:rPr lang="en-US" smtClean="0"/>
              <a:t>Overall, this study shows that early aggressive use of FFP seems to decrease the overall need for RBC transfusion and is associated with improved survival. However, pts who are destined for MTP are unchanged.</a:t>
            </a:r>
          </a:p>
        </p:txBody>
      </p:sp>
      <p:sp>
        <p:nvSpPr>
          <p:cNvPr id="146436" name="Slide Number Placeholder 3"/>
          <p:cNvSpPr>
            <a:spLocks noGrp="1"/>
          </p:cNvSpPr>
          <p:nvPr>
            <p:ph type="sldNum" sz="quarter" idx="5"/>
          </p:nvPr>
        </p:nvSpPr>
        <p:spPr>
          <a:noFill/>
        </p:spPr>
        <p:txBody>
          <a:bodyPr/>
          <a:lstStyle/>
          <a:p>
            <a:fld id="{757C7561-3CF7-4718-BD65-4076D40BD552}" type="slidenum">
              <a:rPr lang="en-US" smtClean="0"/>
              <a:pPr/>
              <a:t>55</a:t>
            </a:fld>
            <a:endParaRPr lang="en-US" smtClean="0"/>
          </a:p>
        </p:txBody>
      </p:sp>
    </p:spTree>
    <p:extLst>
      <p:ext uri="{BB962C8B-B14F-4D97-AF65-F5344CB8AC3E}">
        <p14:creationId xmlns:p14="http://schemas.microsoft.com/office/powerpoint/2010/main" val="38381179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r>
              <a:rPr lang="en-US" b="1" dirty="0" smtClean="0"/>
              <a:t>Damage Control Resuscitation Reduces Resuscitation Volumes And Improves Survival In 390 Damage Control Laparotomy Patients</a:t>
            </a:r>
            <a:r>
              <a:rPr lang="en-US" dirty="0" smtClean="0"/>
              <a:t/>
            </a:r>
            <a:br>
              <a:rPr lang="en-US" dirty="0" smtClean="0"/>
            </a:br>
            <a:r>
              <a:rPr lang="en-US" b="1" dirty="0" smtClean="0"/>
              <a:t>Bryan A Cotton, MD</a:t>
            </a:r>
            <a:r>
              <a:rPr lang="en-US" dirty="0" smtClean="0"/>
              <a:t>*, </a:t>
            </a:r>
            <a:r>
              <a:rPr lang="en-US" dirty="0" err="1" smtClean="0"/>
              <a:t>Neeti</a:t>
            </a:r>
            <a:r>
              <a:rPr lang="en-US" dirty="0" smtClean="0"/>
              <a:t> Reddy, MD*, Quinton M Hatch, MD*, Eric </a:t>
            </a:r>
            <a:r>
              <a:rPr lang="en-US" dirty="0" err="1" smtClean="0"/>
              <a:t>LeFebvre</a:t>
            </a:r>
            <a:r>
              <a:rPr lang="en-US" dirty="0" smtClean="0"/>
              <a:t>, MD*, Charles E Wade, MD*, Rosemary A </a:t>
            </a:r>
            <a:r>
              <a:rPr lang="en-US" dirty="0" err="1" smtClean="0"/>
              <a:t>Kozar</a:t>
            </a:r>
            <a:r>
              <a:rPr lang="en-US" dirty="0" smtClean="0"/>
              <a:t>, MD, </a:t>
            </a:r>
            <a:r>
              <a:rPr lang="en-US" dirty="0" err="1" smtClean="0"/>
              <a:t>Brijesh</a:t>
            </a:r>
            <a:r>
              <a:rPr lang="en-US" dirty="0" smtClean="0"/>
              <a:t> S Gill, MD*, Rondel </a:t>
            </a:r>
            <a:r>
              <a:rPr lang="en-US" dirty="0" err="1" smtClean="0"/>
              <a:t>Albarado</a:t>
            </a:r>
            <a:r>
              <a:rPr lang="en-US" dirty="0" smtClean="0"/>
              <a:t>, MD*, Michelle K McNutt, MD*, John B Holcomb, MD </a:t>
            </a:r>
            <a:br>
              <a:rPr lang="en-US" dirty="0" smtClean="0"/>
            </a:br>
            <a:endParaRPr lang="en-US" dirty="0" smtClean="0"/>
          </a:p>
          <a:p>
            <a:r>
              <a:rPr lang="en-US" dirty="0" smtClean="0"/>
              <a:t>Study compares pre-damage control resuscitation with post. Similar demographics, ISS, MOI, admission VS, labs. Significantly higher survival at 24 hour and 30 days which persisted on MVR (OR 2.5)</a:t>
            </a:r>
          </a:p>
        </p:txBody>
      </p:sp>
      <p:sp>
        <p:nvSpPr>
          <p:cNvPr id="147460" name="Slide Number Placeholder 3"/>
          <p:cNvSpPr>
            <a:spLocks noGrp="1"/>
          </p:cNvSpPr>
          <p:nvPr>
            <p:ph type="sldNum" sz="quarter" idx="5"/>
          </p:nvPr>
        </p:nvSpPr>
        <p:spPr>
          <a:noFill/>
        </p:spPr>
        <p:txBody>
          <a:bodyPr/>
          <a:lstStyle/>
          <a:p>
            <a:fld id="{B5DB46A6-BC57-44DA-B804-493BDC202EEF}" type="slidenum">
              <a:rPr lang="en-US" smtClean="0"/>
              <a:pPr/>
              <a:t>56</a:t>
            </a:fld>
            <a:endParaRPr lang="en-US" smtClean="0"/>
          </a:p>
        </p:txBody>
      </p:sp>
    </p:spTree>
    <p:extLst>
      <p:ext uri="{BB962C8B-B14F-4D97-AF65-F5344CB8AC3E}">
        <p14:creationId xmlns:p14="http://schemas.microsoft.com/office/powerpoint/2010/main" val="18561114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r>
              <a:rPr lang="en-US" smtClean="0"/>
              <a:t>Retro study comparing 48 pts who developed secondary ACS with 48 who did not</a:t>
            </a:r>
          </a:p>
        </p:txBody>
      </p:sp>
      <p:sp>
        <p:nvSpPr>
          <p:cNvPr id="148484" name="Slide Number Placeholder 3"/>
          <p:cNvSpPr>
            <a:spLocks noGrp="1"/>
          </p:cNvSpPr>
          <p:nvPr>
            <p:ph type="sldNum" sz="quarter" idx="5"/>
          </p:nvPr>
        </p:nvSpPr>
        <p:spPr>
          <a:noFill/>
        </p:spPr>
        <p:txBody>
          <a:bodyPr/>
          <a:lstStyle/>
          <a:p>
            <a:fld id="{86F63ECC-3FF3-418B-8D0E-ECA2EB51C87B}" type="slidenum">
              <a:rPr lang="en-US" smtClean="0"/>
              <a:pPr/>
              <a:t>58</a:t>
            </a:fld>
            <a:endParaRPr lang="en-US" smtClean="0"/>
          </a:p>
        </p:txBody>
      </p:sp>
    </p:spTree>
    <p:extLst>
      <p:ext uri="{BB962C8B-B14F-4D97-AF65-F5344CB8AC3E}">
        <p14:creationId xmlns:p14="http://schemas.microsoft.com/office/powerpoint/2010/main" val="13420022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B6D0444E-69F7-4BD2-8E92-A20D8DFDA7EF}" type="slidenum">
              <a:rPr lang="en-US" smtClean="0"/>
              <a:pPr/>
              <a:t>59</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862390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534EFC81-BF20-44EE-B07E-EAA5434C505D}" type="slidenum">
              <a:rPr lang="en-US" smtClean="0"/>
              <a:pPr/>
              <a:t>7</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r>
              <a:rPr lang="en-US" smtClean="0"/>
              <a:t>Pt is taken to OR to examine abd, pack pelvis, Trauma Exsanguination Protocol initiated</a:t>
            </a:r>
          </a:p>
          <a:p>
            <a:pPr eaLnBrk="1" hangingPunct="1"/>
            <a:r>
              <a:rPr lang="en-US" smtClean="0"/>
              <a:t>Keep SBP 80-90</a:t>
            </a:r>
          </a:p>
        </p:txBody>
      </p:sp>
    </p:spTree>
    <p:extLst>
      <p:ext uri="{BB962C8B-B14F-4D97-AF65-F5344CB8AC3E}">
        <p14:creationId xmlns:p14="http://schemas.microsoft.com/office/powerpoint/2010/main" val="35678668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r>
              <a:rPr lang="en-US" smtClean="0"/>
              <a:t>Trauma pts, N=188 in 44 months. </a:t>
            </a:r>
          </a:p>
          <a:p>
            <a:r>
              <a:rPr lang="en-US" smtClean="0"/>
              <a:t>No difference in demographics in primary and secondary ACS. </a:t>
            </a:r>
          </a:p>
        </p:txBody>
      </p:sp>
      <p:sp>
        <p:nvSpPr>
          <p:cNvPr id="149508" name="Slide Number Placeholder 3"/>
          <p:cNvSpPr>
            <a:spLocks noGrp="1"/>
          </p:cNvSpPr>
          <p:nvPr>
            <p:ph type="sldNum" sz="quarter" idx="5"/>
          </p:nvPr>
        </p:nvSpPr>
        <p:spPr>
          <a:noFill/>
        </p:spPr>
        <p:txBody>
          <a:bodyPr/>
          <a:lstStyle/>
          <a:p>
            <a:fld id="{E6556071-A17C-4AC8-A40E-6221E2F669FB}" type="slidenum">
              <a:rPr lang="en-US" smtClean="0"/>
              <a:pPr/>
              <a:t>60</a:t>
            </a:fld>
            <a:endParaRPr lang="en-US" smtClean="0"/>
          </a:p>
        </p:txBody>
      </p:sp>
    </p:spTree>
    <p:extLst>
      <p:ext uri="{BB962C8B-B14F-4D97-AF65-F5344CB8AC3E}">
        <p14:creationId xmlns:p14="http://schemas.microsoft.com/office/powerpoint/2010/main" val="34612106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p>
        </p:txBody>
      </p:sp>
      <p:sp>
        <p:nvSpPr>
          <p:cNvPr id="150532" name="Slide Number Placeholder 3"/>
          <p:cNvSpPr>
            <a:spLocks noGrp="1"/>
          </p:cNvSpPr>
          <p:nvPr>
            <p:ph type="sldNum" sz="quarter" idx="5"/>
          </p:nvPr>
        </p:nvSpPr>
        <p:spPr>
          <a:noFill/>
        </p:spPr>
        <p:txBody>
          <a:bodyPr/>
          <a:lstStyle/>
          <a:p>
            <a:fld id="{24F990AC-1F8C-4E7A-B9BF-7474F2DA1240}" type="slidenum">
              <a:rPr lang="en-US" smtClean="0"/>
              <a:pPr/>
              <a:t>63</a:t>
            </a:fld>
            <a:endParaRPr lang="en-US" smtClean="0"/>
          </a:p>
        </p:txBody>
      </p:sp>
    </p:spTree>
    <p:extLst>
      <p:ext uri="{BB962C8B-B14F-4D97-AF65-F5344CB8AC3E}">
        <p14:creationId xmlns:p14="http://schemas.microsoft.com/office/powerpoint/2010/main" val="29288525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B79208D6-2982-4CCB-927C-A609F0BAB8A5}" type="slidenum">
              <a:rPr lang="en-US" smtClean="0"/>
              <a:pPr/>
              <a:t>64</a:t>
            </a:fld>
            <a:endParaRPr lang="en-US"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r>
              <a:rPr lang="en-US" smtClean="0"/>
              <a:t>Convert the blood bank from a “pull” to a “push” mentality</a:t>
            </a:r>
          </a:p>
          <a:p>
            <a:pPr eaLnBrk="1" hangingPunct="1"/>
            <a:r>
              <a:rPr lang="en-US" smtClean="0"/>
              <a:t>Need a protocol b/c massive transfusion is rare (~2% of all pts [.33 x 6%])</a:t>
            </a:r>
          </a:p>
        </p:txBody>
      </p:sp>
    </p:spTree>
    <p:extLst>
      <p:ext uri="{BB962C8B-B14F-4D97-AF65-F5344CB8AC3E}">
        <p14:creationId xmlns:p14="http://schemas.microsoft.com/office/powerpoint/2010/main" val="22790256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5A39AC44-60DE-485B-B293-878136E7E33C}" type="slidenum">
              <a:rPr lang="en-US" smtClean="0"/>
              <a:pPr/>
              <a:t>65</a:t>
            </a:fld>
            <a:endParaRPr lang="en-U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626417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F1E1C147-0CB2-4C98-89C4-4889C2564A29}" type="slidenum">
              <a:rPr lang="en-US" smtClean="0"/>
              <a:pPr/>
              <a:t>66</a:t>
            </a:fld>
            <a:endParaRPr lang="en-US"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r>
              <a:rPr lang="en-US" smtClean="0"/>
              <a:t>Factor VII first used in Israel in 1999 (high velocity GSW). First used in US in 2002 for pt with mult stabs who had received &gt; 100 units of RBC. Pt stopped bleeding. Israel case: GSW to the cava. Ligated cava. Received 5 liters of PRBC, 3 liters of FFP. Stopped bleeding after 2 doses. </a:t>
            </a:r>
          </a:p>
          <a:p>
            <a:pPr eaLnBrk="1" hangingPunct="1"/>
            <a:r>
              <a:rPr lang="en-US" smtClean="0"/>
              <a:t>Recombinant Factor VIIa works by binding to exposed tissue factor in an area of endothelial injury, thereby activating platelets and forming a platelet plug. It then stimulates the coagulation cascade by activating thrombin on the platelet plug. Fibrinolysis is inhibited through Factor VIIa-mediated activation of thrombin-activatable fibrinolysis inhibitor. </a:t>
            </a:r>
          </a:p>
          <a:p>
            <a:pPr eaLnBrk="1" hangingPunct="1"/>
            <a:endParaRPr lang="en-US" smtClean="0"/>
          </a:p>
        </p:txBody>
      </p:sp>
    </p:spTree>
    <p:extLst>
      <p:ext uri="{BB962C8B-B14F-4D97-AF65-F5344CB8AC3E}">
        <p14:creationId xmlns:p14="http://schemas.microsoft.com/office/powerpoint/2010/main" val="8272830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p:spPr>
        <p:txBody>
          <a:bodyPr/>
          <a:lstStyle/>
          <a:p>
            <a:r>
              <a:rPr lang="en-US" smtClean="0"/>
              <a:t>Multinational RCT, placebo controlled, double-blinded. Stopped early for futility</a:t>
            </a:r>
          </a:p>
          <a:p>
            <a:r>
              <a:rPr lang="en-US" smtClean="0"/>
              <a:t>Include: injury &lt; 12 hours old, pts received 4-8 units of RBC prior to randomization, 18-70 yo</a:t>
            </a:r>
          </a:p>
          <a:p>
            <a:r>
              <a:rPr lang="en-US" smtClean="0"/>
              <a:t>Dose: 200 mcg/kg x 1 then 100 mcg/kg x 2. Much higher than usual doses used</a:t>
            </a:r>
          </a:p>
          <a:p>
            <a:r>
              <a:rPr lang="en-US" smtClean="0"/>
              <a:t>Problems: powered for 30% mortality (n=1276) but actually had 11% mortality (n needed &gt;3000 pts). Key interventions protocol controlled based on EBM (transfusion, damage control, VTED therapy, vent wean, etc). Perhaps the observed mortality was low due to EBM approach to care. Drug dose given higher than what is usually used</a:t>
            </a:r>
          </a:p>
          <a:p>
            <a:r>
              <a:rPr lang="en-US" smtClean="0"/>
              <a:t>As opposed to the previous Boffard trial, this study used intention to treat and also found a decrease in blood transfusion need, but the difference between groups was only 1-2 units per pt</a:t>
            </a:r>
          </a:p>
          <a:p>
            <a:r>
              <a:rPr lang="en-US" smtClean="0"/>
              <a:t>This slide shows no difference in mortality</a:t>
            </a:r>
          </a:p>
          <a:p>
            <a:endParaRPr lang="en-US" smtClean="0"/>
          </a:p>
          <a:p>
            <a:r>
              <a:rPr lang="en-US" smtClean="0"/>
              <a:t>Conclusion: Factor VII does not change mortality and does not give a clinically relevant decrease in blood use. However, the study was underpowered and is prone to Type II error</a:t>
            </a:r>
          </a:p>
          <a:p>
            <a:endParaRPr lang="en-US" smtClean="0"/>
          </a:p>
        </p:txBody>
      </p:sp>
    </p:spTree>
    <p:extLst>
      <p:ext uri="{BB962C8B-B14F-4D97-AF65-F5344CB8AC3E}">
        <p14:creationId xmlns:p14="http://schemas.microsoft.com/office/powerpoint/2010/main" val="19009298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p:spPr>
        <p:txBody>
          <a:bodyPr/>
          <a:lstStyle/>
          <a:p>
            <a:r>
              <a:rPr lang="en-US" smtClean="0"/>
              <a:t>Slide shows blood salvaging impact of factor VII but the difference in blood use is very small between groups</a:t>
            </a:r>
          </a:p>
        </p:txBody>
      </p:sp>
    </p:spTree>
    <p:extLst>
      <p:ext uri="{BB962C8B-B14F-4D97-AF65-F5344CB8AC3E}">
        <p14:creationId xmlns:p14="http://schemas.microsoft.com/office/powerpoint/2010/main" val="37386083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p:spPr>
        <p:txBody>
          <a:bodyPr/>
          <a:lstStyle/>
          <a:p>
            <a:r>
              <a:rPr lang="en-US" smtClean="0"/>
              <a:t>No difference in complications, including VTED</a:t>
            </a:r>
          </a:p>
        </p:txBody>
      </p:sp>
    </p:spTree>
    <p:extLst>
      <p:ext uri="{BB962C8B-B14F-4D97-AF65-F5344CB8AC3E}">
        <p14:creationId xmlns:p14="http://schemas.microsoft.com/office/powerpoint/2010/main" val="31351099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577ECA7D-4836-4257-A683-FA5B86E6E377}" type="slidenum">
              <a:rPr lang="en-US" smtClean="0"/>
              <a:pPr/>
              <a:t>70</a:t>
            </a:fld>
            <a:endParaRPr lang="en-US"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438949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7330409E-ACC6-4BDE-8760-8732DD6FACA9}" type="slidenum">
              <a:rPr lang="en-US" smtClean="0"/>
              <a:pPr/>
              <a:t>71</a:t>
            </a:fld>
            <a:endParaRPr lang="en-US"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667852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Damage control</a:t>
            </a:r>
            <a:r>
              <a:rPr lang="en-US" baseline="0" dirty="0" smtClean="0"/>
              <a:t> was first described by Stone in Emory in 1983. Stopped operation when </a:t>
            </a:r>
            <a:r>
              <a:rPr lang="en-US" baseline="0" dirty="0" err="1" smtClean="0"/>
              <a:t>coagulopathy</a:t>
            </a:r>
            <a:r>
              <a:rPr lang="en-US" baseline="0" dirty="0" smtClean="0"/>
              <a:t> was noted. Used packing and left bowel in discontinuity. Term coined by Schwab. </a:t>
            </a:r>
            <a:endParaRPr lang="en-US" dirty="0"/>
          </a:p>
        </p:txBody>
      </p:sp>
      <p:sp>
        <p:nvSpPr>
          <p:cNvPr id="4" name="Slide Number Placeholder 3"/>
          <p:cNvSpPr>
            <a:spLocks noGrp="1"/>
          </p:cNvSpPr>
          <p:nvPr>
            <p:ph type="sldNum" sz="quarter" idx="10"/>
          </p:nvPr>
        </p:nvSpPr>
        <p:spPr/>
        <p:txBody>
          <a:bodyPr/>
          <a:lstStyle/>
          <a:p>
            <a:fld id="{94EBCD3D-2F79-48EA-B8CA-AACEA9056651}" type="slidenum">
              <a:rPr lang="en-US" smtClean="0"/>
              <a:pPr/>
              <a:t>8</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C7AD1BF8-AD3F-4055-BB3F-70580885C0F9}" type="slidenum">
              <a:rPr lang="en-US" smtClean="0"/>
              <a:pPr/>
              <a:t>72</a:t>
            </a:fld>
            <a:endParaRPr lang="en-US"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1316738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6FD1256A-C494-4E21-99F2-B5AB0650A58D}" type="slidenum">
              <a:rPr lang="en-US" smtClean="0"/>
              <a:pPr/>
              <a:t>73</a:t>
            </a:fld>
            <a:endParaRPr lang="en-US"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r>
              <a:rPr lang="en-US" smtClean="0"/>
              <a:t>Retrospective review of Iraq experience 2004-2005. N = 61. 17 pts received VII early, 44 received it late. No difference in outcome or complications. Baseline coagulopathy, temp, base deficit, age, injury pattern were similar in both groups.</a:t>
            </a:r>
          </a:p>
        </p:txBody>
      </p:sp>
    </p:spTree>
    <p:extLst>
      <p:ext uri="{BB962C8B-B14F-4D97-AF65-F5344CB8AC3E}">
        <p14:creationId xmlns:p14="http://schemas.microsoft.com/office/powerpoint/2010/main" val="41410935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5D938166-B74F-43A0-BFD7-B76B014F5804}" type="slidenum">
              <a:rPr lang="en-US" smtClean="0"/>
              <a:pPr/>
              <a:t>74</a:t>
            </a:fld>
            <a:endParaRPr lang="en-US"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6781004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p>
            <a:endParaRPr lang="en-US"/>
          </a:p>
        </p:txBody>
      </p:sp>
      <p:sp>
        <p:nvSpPr>
          <p:cNvPr id="162819" name="Text Box 2"/>
          <p:cNvSpPr>
            <a:spLocks noGrp="1" noChangeArrowheads="1"/>
          </p:cNvSpPr>
          <p:nvPr>
            <p:ph type="body"/>
          </p:nvPr>
        </p:nvSpPr>
        <p:spPr>
          <a:xfrm>
            <a:off x="1046163" y="4352925"/>
            <a:ext cx="4770437" cy="3478213"/>
          </a:xfrm>
          <a:noFill/>
          <a:ln/>
        </p:spPr>
        <p:txBody>
          <a:bodyPr lIns="0" tIns="0" rIns="0" bIns="0"/>
          <a:lstStyle/>
          <a:p>
            <a:pPr marL="76200" indent="-76200" eaLnBrk="1">
              <a:lnSpc>
                <a:spcPct val="93000"/>
              </a:lnSpc>
              <a:spcBef>
                <a:spcPct val="0"/>
              </a:spcBef>
              <a:buSzPct val="45000"/>
              <a:tabLst>
                <a:tab pos="649288" algn="l"/>
                <a:tab pos="1298575" algn="l"/>
                <a:tab pos="1947863" algn="l"/>
                <a:tab pos="2597150" algn="l"/>
                <a:tab pos="3248025" algn="l"/>
                <a:tab pos="3897313" algn="l"/>
                <a:tab pos="4546600" algn="l"/>
              </a:tabLst>
            </a:pPr>
            <a:r>
              <a:rPr lang="en-GB" smtClean="0">
                <a:latin typeface="Arial" pitchFamily="34" charset="0"/>
                <a:ea typeface="msgothic"/>
                <a:cs typeface="msgothic"/>
              </a:rPr>
              <a:t>Table 1. Number of Thromboembolic Event Reports With Use of rFVIIa by Report Source and Reason for Use and Bleeding Status</a:t>
            </a:r>
          </a:p>
          <a:p>
            <a:pPr marL="76200" indent="-76200" eaLnBrk="1">
              <a:lnSpc>
                <a:spcPct val="93000"/>
              </a:lnSpc>
              <a:spcBef>
                <a:spcPct val="0"/>
              </a:spcBef>
              <a:buSzPct val="45000"/>
              <a:tabLst>
                <a:tab pos="649288" algn="l"/>
                <a:tab pos="1298575" algn="l"/>
                <a:tab pos="1947863" algn="l"/>
                <a:tab pos="2597150" algn="l"/>
                <a:tab pos="3248025" algn="l"/>
                <a:tab pos="3897313" algn="l"/>
                <a:tab pos="4546600" algn="l"/>
              </a:tabLst>
            </a:pPr>
            <a:endParaRPr lang="en-GB" smtClean="0">
              <a:latin typeface="Arial" pitchFamily="34" charset="0"/>
              <a:ea typeface="msgothic"/>
              <a:cs typeface="msgothic"/>
            </a:endParaRPr>
          </a:p>
        </p:txBody>
      </p:sp>
    </p:spTree>
    <p:extLst>
      <p:ext uri="{BB962C8B-B14F-4D97-AF65-F5344CB8AC3E}">
        <p14:creationId xmlns:p14="http://schemas.microsoft.com/office/powerpoint/2010/main" val="6100035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p>
            <a:endParaRPr lang="en-US"/>
          </a:p>
        </p:txBody>
      </p:sp>
      <p:sp>
        <p:nvSpPr>
          <p:cNvPr id="163843" name="Text Box 2"/>
          <p:cNvSpPr>
            <a:spLocks noGrp="1" noChangeArrowheads="1"/>
          </p:cNvSpPr>
          <p:nvPr>
            <p:ph type="body"/>
          </p:nvPr>
        </p:nvSpPr>
        <p:spPr>
          <a:xfrm>
            <a:off x="1046163" y="4352925"/>
            <a:ext cx="4770437" cy="3478213"/>
          </a:xfrm>
          <a:noFill/>
          <a:ln/>
        </p:spPr>
        <p:txBody>
          <a:bodyPr lIns="0" tIns="0" rIns="0" bIns="0"/>
          <a:lstStyle/>
          <a:p>
            <a:pPr marL="76200" indent="-76200" eaLnBrk="1">
              <a:lnSpc>
                <a:spcPct val="93000"/>
              </a:lnSpc>
              <a:spcBef>
                <a:spcPct val="0"/>
              </a:spcBef>
              <a:buSzPct val="45000"/>
              <a:tabLst>
                <a:tab pos="649288" algn="l"/>
                <a:tab pos="1298575" algn="l"/>
                <a:tab pos="1947863" algn="l"/>
                <a:tab pos="2597150" algn="l"/>
                <a:tab pos="3248025" algn="l"/>
                <a:tab pos="3897313" algn="l"/>
                <a:tab pos="4546600" algn="l"/>
              </a:tabLst>
            </a:pPr>
            <a:r>
              <a:rPr lang="en-GB" smtClean="0">
                <a:latin typeface="Arial" pitchFamily="34" charset="0"/>
                <a:ea typeface="msgothic"/>
                <a:cs typeface="msgothic"/>
              </a:rPr>
              <a:t>Figure 5. Number of Reports by Time From Last Recombinant Human Coagulation Factor VIIa Dose to Thromboembolic Event</a:t>
            </a:r>
          </a:p>
        </p:txBody>
      </p:sp>
    </p:spTree>
    <p:extLst>
      <p:ext uri="{BB962C8B-B14F-4D97-AF65-F5344CB8AC3E}">
        <p14:creationId xmlns:p14="http://schemas.microsoft.com/office/powerpoint/2010/main" val="14706653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r>
              <a:rPr lang="en-US" smtClean="0"/>
              <a:t>Placebo controlled. 1 gm TXA over 10 min and 1 gm over 8 hrs v placebo. This opens the possibility of survival bias – the TXA group lived long enough to get the entire TXA load and therefore was destined to live relative to placebo. </a:t>
            </a:r>
          </a:p>
          <a:p>
            <a:r>
              <a:rPr lang="en-US" smtClean="0"/>
              <a:t>EFIC Study. Countries were from all around the world but NOT US. Included: Mexico, India, Europe, UK, Egypt, Peru, Africa, etc</a:t>
            </a:r>
          </a:p>
          <a:p>
            <a:endParaRPr lang="en-US" smtClean="0"/>
          </a:p>
          <a:p>
            <a:r>
              <a:rPr lang="en-US" smtClean="0"/>
              <a:t>Primary Endpoint: Death within 4 weeks</a:t>
            </a:r>
          </a:p>
          <a:p>
            <a:r>
              <a:rPr lang="en-US" smtClean="0"/>
              <a:t>Secondary Endpoints: Vascular occlusive events, need for operation to control hemorrhage, transfusion need</a:t>
            </a:r>
          </a:p>
          <a:p>
            <a:endParaRPr lang="en-US" smtClean="0"/>
          </a:p>
        </p:txBody>
      </p:sp>
      <p:sp>
        <p:nvSpPr>
          <p:cNvPr id="164868" name="Slide Number Placeholder 3"/>
          <p:cNvSpPr>
            <a:spLocks noGrp="1"/>
          </p:cNvSpPr>
          <p:nvPr>
            <p:ph type="sldNum" sz="quarter" idx="5"/>
          </p:nvPr>
        </p:nvSpPr>
        <p:spPr>
          <a:noFill/>
        </p:spPr>
        <p:txBody>
          <a:bodyPr/>
          <a:lstStyle/>
          <a:p>
            <a:fld id="{2870FEB8-3BF0-4313-B011-1C0C8F4D809A}" type="slidenum">
              <a:rPr lang="en-US" smtClean="0"/>
              <a:pPr/>
              <a:t>78</a:t>
            </a:fld>
            <a:endParaRPr lang="en-US" smtClean="0"/>
          </a:p>
        </p:txBody>
      </p:sp>
    </p:spTree>
    <p:extLst>
      <p:ext uri="{BB962C8B-B14F-4D97-AF65-F5344CB8AC3E}">
        <p14:creationId xmlns:p14="http://schemas.microsoft.com/office/powerpoint/2010/main" val="7444992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a:lstStyle/>
          <a:p>
            <a:r>
              <a:rPr lang="en-US" smtClean="0"/>
              <a:t>Significant decrease in death from any cause and also hemorrhage related death. There was, however, no difference in the need for transfusion overall or in any subgroup. Additionally, there was no difference in the quantity of blood needed in either group. There was also no difference in vascular occlusive events. </a:t>
            </a:r>
          </a:p>
          <a:p>
            <a:r>
              <a:rPr lang="en-US" smtClean="0"/>
              <a:t>Only 17 pts received Factor VII total. </a:t>
            </a:r>
          </a:p>
        </p:txBody>
      </p:sp>
      <p:sp>
        <p:nvSpPr>
          <p:cNvPr id="165892" name="Slide Number Placeholder 3"/>
          <p:cNvSpPr>
            <a:spLocks noGrp="1"/>
          </p:cNvSpPr>
          <p:nvPr>
            <p:ph type="sldNum" sz="quarter" idx="5"/>
          </p:nvPr>
        </p:nvSpPr>
        <p:spPr>
          <a:noFill/>
        </p:spPr>
        <p:txBody>
          <a:bodyPr/>
          <a:lstStyle/>
          <a:p>
            <a:fld id="{CC376CFF-9250-4691-8BFA-CBA6A2C6230C}" type="slidenum">
              <a:rPr lang="en-US" smtClean="0"/>
              <a:pPr/>
              <a:t>79</a:t>
            </a:fld>
            <a:endParaRPr lang="en-US" smtClean="0"/>
          </a:p>
        </p:txBody>
      </p:sp>
    </p:spTree>
    <p:extLst>
      <p:ext uri="{BB962C8B-B14F-4D97-AF65-F5344CB8AC3E}">
        <p14:creationId xmlns:p14="http://schemas.microsoft.com/office/powerpoint/2010/main" val="29575404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r>
              <a:rPr lang="en-US" smtClean="0"/>
              <a:t>Subgroup analysis of the crash-2 data looking at time to death from bleeding found that mortality increased if TXA was given 3 hours or more after injury. Since most hemorrhage related death occurs early, this drug should be used soon after injury</a:t>
            </a:r>
          </a:p>
        </p:txBody>
      </p:sp>
      <p:sp>
        <p:nvSpPr>
          <p:cNvPr id="166916" name="Slide Number Placeholder 3"/>
          <p:cNvSpPr>
            <a:spLocks noGrp="1"/>
          </p:cNvSpPr>
          <p:nvPr>
            <p:ph type="sldNum" sz="quarter" idx="5"/>
          </p:nvPr>
        </p:nvSpPr>
        <p:spPr>
          <a:noFill/>
        </p:spPr>
        <p:txBody>
          <a:bodyPr/>
          <a:lstStyle/>
          <a:p>
            <a:fld id="{82AD818E-DBA7-4BDE-9DCE-6553B8345AFB}" type="slidenum">
              <a:rPr lang="en-US" smtClean="0"/>
              <a:pPr/>
              <a:t>80</a:t>
            </a:fld>
            <a:endParaRPr lang="en-US" smtClean="0"/>
          </a:p>
        </p:txBody>
      </p:sp>
    </p:spTree>
    <p:extLst>
      <p:ext uri="{BB962C8B-B14F-4D97-AF65-F5344CB8AC3E}">
        <p14:creationId xmlns:p14="http://schemas.microsoft.com/office/powerpoint/2010/main" val="37100470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900 </a:t>
            </a:r>
            <a:r>
              <a:rPr lang="en-US" dirty="0" err="1" smtClean="0"/>
              <a:t>pts</a:t>
            </a:r>
            <a:r>
              <a:rPr lang="en-US" baseline="0" dirty="0" smtClean="0"/>
              <a:t> total, 300 received </a:t>
            </a:r>
            <a:r>
              <a:rPr lang="en-US" baseline="0" dirty="0" err="1" smtClean="0"/>
              <a:t>TXA</a:t>
            </a:r>
            <a:r>
              <a:rPr lang="en-US" baseline="0" dirty="0" smtClean="0"/>
              <a:t>. Afghanistan combat </a:t>
            </a:r>
            <a:endParaRPr lang="en-US" dirty="0"/>
          </a:p>
        </p:txBody>
      </p:sp>
      <p:sp>
        <p:nvSpPr>
          <p:cNvPr id="4" name="Slide Number Placeholder 3"/>
          <p:cNvSpPr>
            <a:spLocks noGrp="1"/>
          </p:cNvSpPr>
          <p:nvPr>
            <p:ph type="sldNum" sz="quarter" idx="10"/>
          </p:nvPr>
        </p:nvSpPr>
        <p:spPr/>
        <p:txBody>
          <a:bodyPr/>
          <a:lstStyle/>
          <a:p>
            <a:pPr>
              <a:defRPr/>
            </a:pPr>
            <a:fld id="{19D896AD-AFDB-4CCD-81BF-1436C203F123}" type="slidenum">
              <a:rPr lang="en-US" smtClean="0"/>
              <a:pPr>
                <a:defRPr/>
              </a:pPr>
              <a:t>81</a:t>
            </a:fld>
            <a:endParaRPr lang="en-US"/>
          </a:p>
        </p:txBody>
      </p:sp>
    </p:spTree>
    <p:extLst>
      <p:ext uri="{BB962C8B-B14F-4D97-AF65-F5344CB8AC3E}">
        <p14:creationId xmlns:p14="http://schemas.microsoft.com/office/powerpoint/2010/main" val="12103807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Retrospective</a:t>
            </a:r>
            <a:r>
              <a:rPr lang="en-US" baseline="0" dirty="0" smtClean="0"/>
              <a:t> study of saline +/- </a:t>
            </a:r>
            <a:r>
              <a:rPr lang="en-US" baseline="0" dirty="0" err="1" smtClean="0"/>
              <a:t>Hextend</a:t>
            </a:r>
            <a:r>
              <a:rPr lang="en-US" baseline="0" dirty="0" smtClean="0"/>
              <a:t> in a single level 1 trauma center. HET limited to 500-1000cc total within 2 hours of arrival at surgeon discretion. </a:t>
            </a:r>
          </a:p>
          <a:p>
            <a:r>
              <a:rPr lang="en-US" baseline="0" dirty="0" smtClean="0"/>
              <a:t>N=1714: 805 got HET, 909 did not. No difference in outcome on MVR</a:t>
            </a:r>
            <a:endParaRPr lang="en-US" dirty="0"/>
          </a:p>
        </p:txBody>
      </p:sp>
      <p:sp>
        <p:nvSpPr>
          <p:cNvPr id="4" name="Slide Number Placeholder 3"/>
          <p:cNvSpPr>
            <a:spLocks noGrp="1"/>
          </p:cNvSpPr>
          <p:nvPr>
            <p:ph type="sldNum" sz="quarter" idx="10"/>
          </p:nvPr>
        </p:nvSpPr>
        <p:spPr/>
        <p:txBody>
          <a:bodyPr/>
          <a:lstStyle/>
          <a:p>
            <a:fld id="{6F791464-F660-454A-9E24-9718698DE958}" type="slidenum">
              <a:rPr lang="en-US" smtClean="0"/>
              <a:pPr/>
              <a:t>87</a:t>
            </a:fld>
            <a:endParaRPr lang="en-US"/>
          </a:p>
        </p:txBody>
      </p:sp>
    </p:spTree>
    <p:extLst>
      <p:ext uri="{BB962C8B-B14F-4D97-AF65-F5344CB8AC3E}">
        <p14:creationId xmlns:p14="http://schemas.microsoft.com/office/powerpoint/2010/main" val="3882332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B6D0444E-69F7-4BD2-8E92-A20D8DFDA7EF}" type="slidenum">
              <a:rPr lang="en-US" smtClean="0"/>
              <a:pPr/>
              <a:t>9</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r>
              <a:rPr lang="en-US" dirty="0" smtClean="0"/>
              <a:t>Excessive crystalloid </a:t>
            </a:r>
            <a:endParaRPr lang="en-US" dirty="0" smtClean="0"/>
          </a:p>
        </p:txBody>
      </p:sp>
    </p:spTree>
    <p:extLst>
      <p:ext uri="{BB962C8B-B14F-4D97-AF65-F5344CB8AC3E}">
        <p14:creationId xmlns:p14="http://schemas.microsoft.com/office/powerpoint/2010/main" val="38087126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black box warning was</a:t>
            </a:r>
            <a:r>
              <a:rPr lang="en-US" baseline="0" dirty="0" smtClean="0"/>
              <a:t> due to possible excessive use in the ICU over many days. Does not apply to prehospital trauma </a:t>
            </a:r>
            <a:endParaRPr lang="en-US" dirty="0"/>
          </a:p>
        </p:txBody>
      </p:sp>
      <p:sp>
        <p:nvSpPr>
          <p:cNvPr id="4" name="Slide Number Placeholder 3"/>
          <p:cNvSpPr>
            <a:spLocks noGrp="1"/>
          </p:cNvSpPr>
          <p:nvPr>
            <p:ph type="sldNum" sz="quarter" idx="10"/>
          </p:nvPr>
        </p:nvSpPr>
        <p:spPr/>
        <p:txBody>
          <a:bodyPr/>
          <a:lstStyle/>
          <a:p>
            <a:fld id="{6F791464-F660-454A-9E24-9718698DE958}" type="slidenum">
              <a:rPr lang="en-US" smtClean="0"/>
              <a:pPr/>
              <a:t>89</a:t>
            </a:fld>
            <a:endParaRPr lang="en-US"/>
          </a:p>
        </p:txBody>
      </p:sp>
    </p:spTree>
    <p:extLst>
      <p:ext uri="{BB962C8B-B14F-4D97-AF65-F5344CB8AC3E}">
        <p14:creationId xmlns:p14="http://schemas.microsoft.com/office/powerpoint/2010/main" val="33623718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p:spPr>
        <p:txBody>
          <a:bodyPr/>
          <a:lstStyle/>
          <a:p>
            <a:r>
              <a:rPr lang="en-US" smtClean="0"/>
              <a:t>Same study design as CRASH 2 but focuses on GCS &lt; 12, lg cranial bleed on CT scan, and NO significant external bleeding</a:t>
            </a:r>
          </a:p>
        </p:txBody>
      </p:sp>
      <p:sp>
        <p:nvSpPr>
          <p:cNvPr id="167940" name="Slide Number Placeholder 3"/>
          <p:cNvSpPr>
            <a:spLocks noGrp="1"/>
          </p:cNvSpPr>
          <p:nvPr>
            <p:ph type="sldNum" sz="quarter" idx="5"/>
          </p:nvPr>
        </p:nvSpPr>
        <p:spPr>
          <a:noFill/>
        </p:spPr>
        <p:txBody>
          <a:bodyPr/>
          <a:lstStyle/>
          <a:p>
            <a:fld id="{E2C12954-1407-4237-859D-6606C107D042}" type="slidenum">
              <a:rPr lang="en-US" smtClean="0"/>
              <a:pPr/>
              <a:t>90</a:t>
            </a:fld>
            <a:endParaRPr lang="en-US" smtClean="0"/>
          </a:p>
        </p:txBody>
      </p:sp>
    </p:spTree>
    <p:extLst>
      <p:ext uri="{BB962C8B-B14F-4D97-AF65-F5344CB8AC3E}">
        <p14:creationId xmlns:p14="http://schemas.microsoft.com/office/powerpoint/2010/main" val="34366248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0A976FFE-85CC-4802-B921-0F88144AE26F}" type="slidenum">
              <a:rPr lang="en-US" smtClean="0"/>
              <a:pPr/>
              <a:t>91</a:t>
            </a:fld>
            <a:endParaRPr lang="en-US"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207175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E0B6AE71-2A88-4173-B5F0-D2139B4B03FC}" type="slidenum">
              <a:rPr lang="en-US" smtClean="0"/>
              <a:pPr/>
              <a:t>92</a:t>
            </a:fld>
            <a:endParaRPr lang="en-US"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r>
              <a:rPr lang="en-US" smtClean="0"/>
              <a:t>Lawnmower man</a:t>
            </a:r>
          </a:p>
        </p:txBody>
      </p:sp>
    </p:spTree>
    <p:extLst>
      <p:ext uri="{BB962C8B-B14F-4D97-AF65-F5344CB8AC3E}">
        <p14:creationId xmlns:p14="http://schemas.microsoft.com/office/powerpoint/2010/main" val="9215280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84D6DC7D-70E3-411A-9F7F-C26131E7831C}" type="slidenum">
              <a:rPr lang="en-US" smtClean="0"/>
              <a:pPr/>
              <a:t>93</a:t>
            </a:fld>
            <a:endParaRPr lang="en-US"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r>
              <a:rPr lang="en-US" smtClean="0"/>
              <a:t>Lawnmower man</a:t>
            </a:r>
          </a:p>
        </p:txBody>
      </p:sp>
    </p:spTree>
    <p:extLst>
      <p:ext uri="{BB962C8B-B14F-4D97-AF65-F5344CB8AC3E}">
        <p14:creationId xmlns:p14="http://schemas.microsoft.com/office/powerpoint/2010/main" val="26252201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82F1C3AA-E74E-42BD-AEBA-431AFF5533A1}" type="slidenum">
              <a:rPr lang="en-US" smtClean="0"/>
              <a:pPr/>
              <a:t>94</a:t>
            </a:fld>
            <a:endParaRPr lang="en-US" smtClean="0"/>
          </a:p>
        </p:txBody>
      </p:sp>
      <p:sp>
        <p:nvSpPr>
          <p:cNvPr id="172035" name="Rectangle 1026"/>
          <p:cNvSpPr>
            <a:spLocks noGrp="1" noRot="1" noChangeAspect="1" noChangeArrowheads="1" noTextEdit="1"/>
          </p:cNvSpPr>
          <p:nvPr>
            <p:ph type="sldImg"/>
          </p:nvPr>
        </p:nvSpPr>
        <p:spPr>
          <a:ln/>
        </p:spPr>
      </p:sp>
      <p:sp>
        <p:nvSpPr>
          <p:cNvPr id="172036" name="Rectangle 1027"/>
          <p:cNvSpPr>
            <a:spLocks noGrp="1" noChangeArrowheads="1"/>
          </p:cNvSpPr>
          <p:nvPr>
            <p:ph type="body" idx="1"/>
          </p:nvPr>
        </p:nvSpPr>
        <p:spPr>
          <a:noFill/>
          <a:ln/>
        </p:spPr>
        <p:txBody>
          <a:bodyPr/>
          <a:lstStyle/>
          <a:p>
            <a:pPr eaLnBrk="1" hangingPunct="1"/>
            <a:r>
              <a:rPr lang="en-US" smtClean="0"/>
              <a:t>Mineral which dessicates tissues of water thereby concentrating plasma factors and causing local hypercoagulable state. Used by Marines in Iraq. Approved for external use only. We are using 3</a:t>
            </a:r>
            <a:r>
              <a:rPr lang="en-US" baseline="30000" smtClean="0"/>
              <a:t>rd</a:t>
            </a:r>
            <a:r>
              <a:rPr lang="en-US" smtClean="0"/>
              <a:t> generation product.</a:t>
            </a:r>
          </a:p>
          <a:p>
            <a:pPr eaLnBrk="1" hangingPunct="1"/>
            <a:r>
              <a:rPr lang="en-US" smtClean="0"/>
              <a:t>Made by Z-Medica</a:t>
            </a:r>
          </a:p>
          <a:p>
            <a:pPr eaLnBrk="1" hangingPunct="1"/>
            <a:r>
              <a:rPr lang="en-US" smtClean="0"/>
              <a:t>Other product is HemeCon used by Army in Iraq. This is a shrimp shell extract with procoagulant properties. Middle picture is a ribbon on hemcon called ChitoFlex for packing into wound tracks</a:t>
            </a:r>
          </a:p>
          <a:p>
            <a:pPr eaLnBrk="1" hangingPunct="1"/>
            <a:r>
              <a:rPr lang="en-US" smtClean="0"/>
              <a:t>Woundstat is a mix of 2 polymers that are very absorbent. Absorb blood quickly to form a cast and seal off vessel – tested in 1 study only, femoral artery puncture model</a:t>
            </a:r>
          </a:p>
        </p:txBody>
      </p:sp>
    </p:spTree>
    <p:extLst>
      <p:ext uri="{BB962C8B-B14F-4D97-AF65-F5344CB8AC3E}">
        <p14:creationId xmlns:p14="http://schemas.microsoft.com/office/powerpoint/2010/main" val="7497946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12F08683-CFCA-467E-93C1-4D546055D4B6}" type="slidenum">
              <a:rPr lang="en-US" smtClean="0"/>
              <a:pPr/>
              <a:t>95</a:t>
            </a:fld>
            <a:endParaRPr lang="en-US"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716024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p:spPr>
        <p:txBody>
          <a:bodyPr/>
          <a:lstStyle/>
          <a:p>
            <a:r>
              <a:rPr lang="en-US" smtClean="0"/>
              <a:t>58 pigs, complete transection of the femoral artery with 3 minute bleed and then application of agent. 5 minute pressure. All pts received 500cc 6% hespan. Monitored until death or 180 minutes following injury. </a:t>
            </a:r>
          </a:p>
        </p:txBody>
      </p:sp>
      <p:sp>
        <p:nvSpPr>
          <p:cNvPr id="174084" name="Slide Number Placeholder 3"/>
          <p:cNvSpPr>
            <a:spLocks noGrp="1"/>
          </p:cNvSpPr>
          <p:nvPr>
            <p:ph type="sldNum" sz="quarter" idx="5"/>
          </p:nvPr>
        </p:nvSpPr>
        <p:spPr>
          <a:noFill/>
        </p:spPr>
        <p:txBody>
          <a:bodyPr/>
          <a:lstStyle/>
          <a:p>
            <a:fld id="{64210592-E472-41EA-A7FC-B01BB3CFC72D}" type="slidenum">
              <a:rPr lang="en-US" smtClean="0"/>
              <a:pPr/>
              <a:t>96</a:t>
            </a:fld>
            <a:endParaRPr lang="en-US" smtClean="0"/>
          </a:p>
        </p:txBody>
      </p:sp>
    </p:spTree>
    <p:extLst>
      <p:ext uri="{BB962C8B-B14F-4D97-AF65-F5344CB8AC3E}">
        <p14:creationId xmlns:p14="http://schemas.microsoft.com/office/powerpoint/2010/main" val="9731062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p:spPr>
        <p:txBody>
          <a:bodyPr/>
          <a:lstStyle/>
          <a:p>
            <a:r>
              <a:rPr lang="en-US" smtClean="0"/>
              <a:t>Porcine model, grade 4 liver with left hepatic vein transection, temp 35. 2 minutes bleeding followed by agent application and 10 minute pressure. Then liver was packed again and abdomen closed. Relook at 48 hours.</a:t>
            </a:r>
          </a:p>
        </p:txBody>
      </p:sp>
      <p:sp>
        <p:nvSpPr>
          <p:cNvPr id="175108" name="Slide Number Placeholder 3"/>
          <p:cNvSpPr>
            <a:spLocks noGrp="1"/>
          </p:cNvSpPr>
          <p:nvPr>
            <p:ph type="sldNum" sz="quarter" idx="5"/>
          </p:nvPr>
        </p:nvSpPr>
        <p:spPr>
          <a:noFill/>
        </p:spPr>
        <p:txBody>
          <a:bodyPr/>
          <a:lstStyle/>
          <a:p>
            <a:fld id="{C375804D-C0A5-4B2A-971D-AA98B4D97527}" type="slidenum">
              <a:rPr lang="en-US" smtClean="0"/>
              <a:pPr/>
              <a:t>97</a:t>
            </a:fld>
            <a:endParaRPr lang="en-US" smtClean="0"/>
          </a:p>
        </p:txBody>
      </p:sp>
    </p:spTree>
    <p:extLst>
      <p:ext uri="{BB962C8B-B14F-4D97-AF65-F5344CB8AC3E}">
        <p14:creationId xmlns:p14="http://schemas.microsoft.com/office/powerpoint/2010/main" val="42334318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p:spPr>
        <p:txBody>
          <a:bodyPr/>
          <a:lstStyle/>
          <a:p>
            <a:r>
              <a:rPr lang="en-US" smtClean="0"/>
              <a:t>Data not published</a:t>
            </a:r>
          </a:p>
        </p:txBody>
      </p:sp>
      <p:sp>
        <p:nvSpPr>
          <p:cNvPr id="176132" name="Slide Number Placeholder 3"/>
          <p:cNvSpPr>
            <a:spLocks noGrp="1"/>
          </p:cNvSpPr>
          <p:nvPr>
            <p:ph type="sldNum" sz="quarter" idx="5"/>
          </p:nvPr>
        </p:nvSpPr>
        <p:spPr>
          <a:noFill/>
        </p:spPr>
        <p:txBody>
          <a:bodyPr/>
          <a:lstStyle/>
          <a:p>
            <a:fld id="{EE448297-0AED-4BC7-9561-9BF01833A11D}" type="slidenum">
              <a:rPr lang="en-US" smtClean="0"/>
              <a:pPr/>
              <a:t>98</a:t>
            </a:fld>
            <a:endParaRPr lang="en-US" smtClean="0"/>
          </a:p>
        </p:txBody>
      </p:sp>
    </p:spTree>
    <p:extLst>
      <p:ext uri="{BB962C8B-B14F-4D97-AF65-F5344CB8AC3E}">
        <p14:creationId xmlns:p14="http://schemas.microsoft.com/office/powerpoint/2010/main" val="262806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E9BAF6DC-3A07-48EB-ADF1-B7D82F8BA69C}" type="slidenum">
              <a:rPr lang="en-US" smtClean="0"/>
              <a:pPr/>
              <a:t>11</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r>
              <a:rPr lang="en-US" smtClean="0"/>
              <a:t>Transfused blood takes time to become biologically active (2,3 DPG). Furthermore, it may not become active (hemolysis, sludging). Therefore, in trauma decision to transfuse is made up front b/c waiting for pt to become acutely anemic risks transfusing non-active blood in hemorrhaging pt</a:t>
            </a:r>
          </a:p>
          <a:p>
            <a:pPr eaLnBrk="1" hangingPunct="1"/>
            <a:endParaRPr lang="en-US" smtClean="0"/>
          </a:p>
        </p:txBody>
      </p:sp>
    </p:spTree>
    <p:extLst>
      <p:ext uri="{BB962C8B-B14F-4D97-AF65-F5344CB8AC3E}">
        <p14:creationId xmlns:p14="http://schemas.microsoft.com/office/powerpoint/2010/main" val="37279195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DD6BDC38-5646-4E28-81D4-1BF67BACE512}" type="slidenum">
              <a:rPr lang="en-US" smtClean="0"/>
              <a:pPr/>
              <a:t>99</a:t>
            </a:fld>
            <a:endParaRPr lang="en-US"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r>
              <a:rPr lang="en-US" smtClean="0"/>
              <a:t>Swine model with grade 5 liver injury. This was first generation and the temperature rise problem has been fixed</a:t>
            </a:r>
          </a:p>
          <a:p>
            <a:pPr eaLnBrk="1" hangingPunct="1"/>
            <a:endParaRPr lang="en-US" smtClean="0"/>
          </a:p>
        </p:txBody>
      </p:sp>
    </p:spTree>
    <p:extLst>
      <p:ext uri="{BB962C8B-B14F-4D97-AF65-F5344CB8AC3E}">
        <p14:creationId xmlns:p14="http://schemas.microsoft.com/office/powerpoint/2010/main" val="13055382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CA70291C-64B9-4341-8EE3-3DE2DFB11C99}" type="slidenum">
              <a:rPr lang="en-US" smtClean="0"/>
              <a:pPr/>
              <a:t>100</a:t>
            </a:fld>
            <a:endParaRPr lang="en-US"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775893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p:spPr>
        <p:txBody>
          <a:bodyPr/>
          <a:lstStyle/>
          <a:p>
            <a:r>
              <a:rPr lang="en-US" smtClean="0"/>
              <a:t>Pigs, 45 second free bleed and then agent applied to femoral artery. IVF to keep MAP 65. Kept alive until 180 minutes. </a:t>
            </a:r>
          </a:p>
          <a:p>
            <a:r>
              <a:rPr lang="en-US" smtClean="0"/>
              <a:t>WS=woundstat, SQR=super quick relief, CX=celox, QC=quikclot, HC=hemecon. </a:t>
            </a:r>
          </a:p>
        </p:txBody>
      </p:sp>
      <p:sp>
        <p:nvSpPr>
          <p:cNvPr id="179204" name="Slide Number Placeholder 3"/>
          <p:cNvSpPr>
            <a:spLocks noGrp="1"/>
          </p:cNvSpPr>
          <p:nvPr>
            <p:ph type="sldNum" sz="quarter" idx="5"/>
          </p:nvPr>
        </p:nvSpPr>
        <p:spPr>
          <a:noFill/>
        </p:spPr>
        <p:txBody>
          <a:bodyPr/>
          <a:lstStyle/>
          <a:p>
            <a:fld id="{045A77C5-8D51-48A7-AD71-CC5F6F77C5B9}" type="slidenum">
              <a:rPr lang="en-US" smtClean="0"/>
              <a:pPr/>
              <a:t>101</a:t>
            </a:fld>
            <a:endParaRPr lang="en-US" smtClean="0"/>
          </a:p>
        </p:txBody>
      </p:sp>
    </p:spTree>
    <p:extLst>
      <p:ext uri="{BB962C8B-B14F-4D97-AF65-F5344CB8AC3E}">
        <p14:creationId xmlns:p14="http://schemas.microsoft.com/office/powerpoint/2010/main" val="8349762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p:spPr>
        <p:txBody>
          <a:bodyPr/>
          <a:lstStyle/>
          <a:p>
            <a:r>
              <a:rPr lang="en-US" smtClean="0"/>
              <a:t>Quikclot, chitosan and hemecon either worsened coagulation or had no effect. Woundstat, SQR and celite restored coagulation. Of course, these substances are not given IV so the relevance of this remains unknown</a:t>
            </a:r>
          </a:p>
        </p:txBody>
      </p:sp>
      <p:sp>
        <p:nvSpPr>
          <p:cNvPr id="180228" name="Slide Number Placeholder 3"/>
          <p:cNvSpPr>
            <a:spLocks noGrp="1"/>
          </p:cNvSpPr>
          <p:nvPr>
            <p:ph type="sldNum" sz="quarter" idx="5"/>
          </p:nvPr>
        </p:nvSpPr>
        <p:spPr>
          <a:noFill/>
        </p:spPr>
        <p:txBody>
          <a:bodyPr/>
          <a:lstStyle/>
          <a:p>
            <a:fld id="{4182E3A6-589A-4A3A-891C-A4D1DB6DF333}" type="slidenum">
              <a:rPr lang="en-US" smtClean="0"/>
              <a:pPr/>
              <a:t>102</a:t>
            </a:fld>
            <a:endParaRPr lang="en-US" smtClean="0"/>
          </a:p>
        </p:txBody>
      </p:sp>
    </p:spTree>
    <p:extLst>
      <p:ext uri="{BB962C8B-B14F-4D97-AF65-F5344CB8AC3E}">
        <p14:creationId xmlns:p14="http://schemas.microsoft.com/office/powerpoint/2010/main" val="13630655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ABBAEF33-C511-477D-A9CA-50C5336D9E16}" type="slidenum">
              <a:rPr lang="en-US" smtClean="0"/>
              <a:pPr/>
              <a:t>103</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939168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5F4032A4-E84D-4A70-B5AD-BBC8EF774FC0}" type="slidenum">
              <a:rPr lang="en-US" smtClean="0"/>
              <a:pPr/>
              <a:t>104</a:t>
            </a:fld>
            <a:endParaRPr lang="en-US"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r>
              <a:rPr lang="en-US" smtClean="0"/>
              <a:t>Transfusion reaction is extremely rare in massive exsanguination/transfusion – probably due to immune dysfunction/suppression</a:t>
            </a:r>
          </a:p>
          <a:p>
            <a:pPr eaLnBrk="1" hangingPunct="1"/>
            <a:r>
              <a:rPr lang="en-US" smtClean="0"/>
              <a:t>Can perform rapid assay for common blood pathogens before transfusion</a:t>
            </a:r>
          </a:p>
        </p:txBody>
      </p:sp>
    </p:spTree>
    <p:extLst>
      <p:ext uri="{BB962C8B-B14F-4D97-AF65-F5344CB8AC3E}">
        <p14:creationId xmlns:p14="http://schemas.microsoft.com/office/powerpoint/2010/main" val="30378096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48E38453-A8CA-4FD6-995E-2CF137B7784E}" type="slidenum">
              <a:rPr lang="en-US" smtClean="0"/>
              <a:pPr/>
              <a:t>105</a:t>
            </a:fld>
            <a:endParaRPr lang="en-US"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0856479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448B9DDA-3BE0-4910-894B-D8D637255D1A}" type="slidenum">
              <a:rPr lang="en-US" smtClean="0"/>
              <a:pPr/>
              <a:t>106</a:t>
            </a:fld>
            <a:endParaRPr lang="en-US" smtClean="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3484027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84A82BCC-3149-4983-9FC8-F75B4672022D}" type="slidenum">
              <a:rPr lang="en-US" smtClean="0"/>
              <a:pPr/>
              <a:t>107</a:t>
            </a:fld>
            <a:endParaRPr lang="en-US"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r>
              <a:rPr lang="en-US" smtClean="0"/>
              <a:t>All penetrating trauma</a:t>
            </a:r>
          </a:p>
        </p:txBody>
      </p:sp>
    </p:spTree>
    <p:extLst>
      <p:ext uri="{BB962C8B-B14F-4D97-AF65-F5344CB8AC3E}">
        <p14:creationId xmlns:p14="http://schemas.microsoft.com/office/powerpoint/2010/main" val="375450731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7DEFFDB0-CAB6-4C19-AAF7-5E830930438F}" type="slidenum">
              <a:rPr lang="en-US" smtClean="0"/>
              <a:pPr/>
              <a:t>108</a:t>
            </a:fld>
            <a:endParaRPr lang="en-US" smtClean="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136092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299111D6-49B0-431D-B390-B30005CE0FB2}" type="slidenum">
              <a:rPr lang="en-US" smtClean="0"/>
              <a:pPr/>
              <a:t>12</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US" smtClean="0"/>
              <a:t>Class III and IV have are tachy &gt; 120, hypotensive, anxious confused. Problem with this system is it does not pre-emptively transfuse and waits for sx</a:t>
            </a:r>
          </a:p>
          <a:p>
            <a:pPr eaLnBrk="1" hangingPunct="1"/>
            <a:r>
              <a:rPr lang="en-US" smtClean="0"/>
              <a:t>Resuscitating class III and IV with IVF causes further dilutional anemia and coagulopathy. These pts are coagulopathic on arrival (discuss later)</a:t>
            </a:r>
          </a:p>
        </p:txBody>
      </p:sp>
    </p:spTree>
    <p:extLst>
      <p:ext uri="{BB962C8B-B14F-4D97-AF65-F5344CB8AC3E}">
        <p14:creationId xmlns:p14="http://schemas.microsoft.com/office/powerpoint/2010/main" val="56251019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F310C2DD-9046-4C7D-BC35-0C05F80350FA}" type="slidenum">
              <a:rPr lang="en-US" smtClean="0"/>
              <a:pPr/>
              <a:t>110</a:t>
            </a:fld>
            <a:endParaRPr lang="en-US"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r>
              <a:rPr lang="en-US" smtClean="0"/>
              <a:t>Do not transfuse to “make yourself feel better” or “just to be safe” – transfusion is a smart bomb and when used appropriately is very effective, when used indiscriminately, it can be deadly</a:t>
            </a:r>
          </a:p>
          <a:p>
            <a:pPr eaLnBrk="1" hangingPunct="1"/>
            <a:endParaRPr lang="en-US" smtClean="0"/>
          </a:p>
        </p:txBody>
      </p:sp>
    </p:spTree>
    <p:extLst>
      <p:ext uri="{BB962C8B-B14F-4D97-AF65-F5344CB8AC3E}">
        <p14:creationId xmlns:p14="http://schemas.microsoft.com/office/powerpoint/2010/main" val="12282518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18182575-8566-4D6F-902C-A1160D0E384B}" type="slidenum">
              <a:rPr lang="en-US" smtClean="0"/>
              <a:pPr/>
              <a:t>114</a:t>
            </a:fld>
            <a:endParaRPr lang="en-US" smtClean="0"/>
          </a:p>
        </p:txBody>
      </p:sp>
      <p:sp>
        <p:nvSpPr>
          <p:cNvPr id="187395"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1873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815894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881508-F5ED-4E38-A37F-5CCC16F5B485}" type="slidenum">
              <a:rPr lang="en-US"/>
              <a:pPr>
                <a:defRPr/>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74613"/>
            <a:ext cx="2794224" cy="58338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EEEB90-3E8E-4DE9-AB44-BC1D7784C57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4B004C-F56D-4AD8-ABEB-55D31A3937B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F868E7-2976-4A84-8802-71A394515C51}"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33B1232-8C77-42BD-92BD-68FA8E6D98C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1493EA-E56B-44FB-B616-487C192FE09C}" type="slidenum">
              <a:rPr lang="en-US"/>
              <a:pPr>
                <a:defRPr/>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74613"/>
            <a:ext cx="2794224" cy="58338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E1EAC0-6164-49CC-A4E4-E74FDC5ACED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A10A20-B8A5-4FC8-A74F-42A39570F79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F3E208-1D54-4FE4-91AF-726CEA12BA0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D709109-BCAD-4CC6-8484-13FCB03CFEB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0">
              <a:schemeClr val="accent2">
                <a:gamma/>
                <a:shade val="26275"/>
                <a:invGamma/>
              </a:schemeClr>
            </a:gs>
            <a:gs pos="100000">
              <a:schemeClr val="accent2"/>
            </a:gs>
          </a:gsLst>
          <a:lin ang="5400000" scaled="1"/>
        </a:gradFill>
        <a:effectLst/>
      </p:bgPr>
    </p:b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3309C6BA-E9E6-43FF-8BD2-F2889F72288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67DBE6-49D9-4053-9380-4857E9B0A08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EC03F5-A6CF-4B2C-A486-E767CF09930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amma/>
                <a:shade val="26275"/>
                <a:invGamma/>
              </a:schemeClr>
            </a:gs>
            <a:gs pos="100000">
              <a:schemeClr val="accent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CF2AB24-1106-4998-97CC-A4F25A720A40}" type="slidenum">
              <a:rPr lang="en-US"/>
              <a:pPr>
                <a:defRPr/>
              </a:pPr>
              <a:t>‹#›</a:t>
            </a:fld>
            <a:endParaRPr lang="en-US"/>
          </a:p>
        </p:txBody>
      </p:sp>
      <p:pic>
        <p:nvPicPr>
          <p:cNvPr id="1031" name="Picture 9" descr="GW Logo.JPG"/>
          <p:cNvPicPr>
            <a:picLocks noChangeAspect="1"/>
          </p:cNvPicPr>
          <p:nvPr userDrawn="1"/>
        </p:nvPicPr>
        <p:blipFill>
          <a:blip r:embed="rId15" cstate="print"/>
          <a:srcRect/>
          <a:stretch>
            <a:fillRect/>
          </a:stretch>
        </p:blipFill>
        <p:spPr bwMode="auto">
          <a:xfrm>
            <a:off x="7302500" y="5930900"/>
            <a:ext cx="1841500" cy="9271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703" r:id="rId7"/>
    <p:sldLayoutId id="2147483697" r:id="rId8"/>
    <p:sldLayoutId id="2147483698" r:id="rId9"/>
    <p:sldLayoutId id="2147483699" r:id="rId10"/>
    <p:sldLayoutId id="2147483700" r:id="rId11"/>
    <p:sldLayoutId id="2147483701" r:id="rId12"/>
    <p:sldLayoutId id="2147483702" r:id="rId13"/>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Times New Roman" pitchFamily="18" charset="0"/>
          <a:cs typeface="Times New Roman" pitchFamily="18" charset="0"/>
        </a:defRPr>
      </a:lvl2pPr>
      <a:lvl3pPr algn="ctr" rtl="0" eaLnBrk="0" fontAlgn="base" hangingPunct="0">
        <a:spcBef>
          <a:spcPct val="0"/>
        </a:spcBef>
        <a:spcAft>
          <a:spcPct val="0"/>
        </a:spcAft>
        <a:defRPr sz="4400">
          <a:solidFill>
            <a:srgbClr val="FFFF00"/>
          </a:solidFill>
          <a:latin typeface="Times New Roman" pitchFamily="18" charset="0"/>
          <a:cs typeface="Times New Roman" pitchFamily="18" charset="0"/>
        </a:defRPr>
      </a:lvl3pPr>
      <a:lvl4pPr algn="ctr" rtl="0" eaLnBrk="0" fontAlgn="base" hangingPunct="0">
        <a:spcBef>
          <a:spcPct val="0"/>
        </a:spcBef>
        <a:spcAft>
          <a:spcPct val="0"/>
        </a:spcAft>
        <a:defRPr sz="4400">
          <a:solidFill>
            <a:srgbClr val="FFFF00"/>
          </a:solidFill>
          <a:latin typeface="Times New Roman" pitchFamily="18" charset="0"/>
          <a:cs typeface="Times New Roman" pitchFamily="18" charset="0"/>
        </a:defRPr>
      </a:lvl4pPr>
      <a:lvl5pPr algn="ctr" rtl="0" eaLnBrk="0" fontAlgn="base" hangingPunct="0">
        <a:spcBef>
          <a:spcPct val="0"/>
        </a:spcBef>
        <a:spcAft>
          <a:spcPct val="0"/>
        </a:spcAft>
        <a:defRPr sz="4400">
          <a:solidFill>
            <a:srgbClr val="FFFF00"/>
          </a:solidFill>
          <a:latin typeface="Times New Roman" pitchFamily="18" charset="0"/>
          <a:cs typeface="Times New Roman" pitchFamily="18" charset="0"/>
        </a:defRPr>
      </a:lvl5pPr>
      <a:lvl6pPr marL="457200" algn="ctr" rtl="0" fontAlgn="base">
        <a:spcBef>
          <a:spcPct val="0"/>
        </a:spcBef>
        <a:spcAft>
          <a:spcPct val="0"/>
        </a:spcAft>
        <a:defRPr sz="4400">
          <a:solidFill>
            <a:srgbClr val="FFFF00"/>
          </a:solidFill>
          <a:latin typeface="Times New Roman" pitchFamily="18" charset="0"/>
          <a:cs typeface="Times New Roman" pitchFamily="18" charset="0"/>
        </a:defRPr>
      </a:lvl6pPr>
      <a:lvl7pPr marL="914400" algn="ctr" rtl="0" fontAlgn="base">
        <a:spcBef>
          <a:spcPct val="0"/>
        </a:spcBef>
        <a:spcAft>
          <a:spcPct val="0"/>
        </a:spcAft>
        <a:defRPr sz="4400">
          <a:solidFill>
            <a:srgbClr val="FFFF00"/>
          </a:solidFill>
          <a:latin typeface="Times New Roman" pitchFamily="18" charset="0"/>
          <a:cs typeface="Times New Roman" pitchFamily="18" charset="0"/>
        </a:defRPr>
      </a:lvl7pPr>
      <a:lvl8pPr marL="1371600" algn="ctr" rtl="0" fontAlgn="base">
        <a:spcBef>
          <a:spcPct val="0"/>
        </a:spcBef>
        <a:spcAft>
          <a:spcPct val="0"/>
        </a:spcAft>
        <a:defRPr sz="4400">
          <a:solidFill>
            <a:srgbClr val="FFFF00"/>
          </a:solidFill>
          <a:latin typeface="Times New Roman" pitchFamily="18" charset="0"/>
          <a:cs typeface="Times New Roman" pitchFamily="18" charset="0"/>
        </a:defRPr>
      </a:lvl8pPr>
      <a:lvl9pPr marL="1828800" algn="ctr" rtl="0" fontAlgn="base">
        <a:spcBef>
          <a:spcPct val="0"/>
        </a:spcBef>
        <a:spcAft>
          <a:spcPct val="0"/>
        </a:spcAft>
        <a:defRPr sz="4400">
          <a:solidFill>
            <a:srgbClr val="FFFF00"/>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cs typeface="+mn-cs"/>
        </a:defRPr>
      </a:lvl2pPr>
      <a:lvl3pPr marL="1143000" indent="-228600" algn="l" rtl="0" eaLnBrk="0" fontAlgn="base" hangingPunct="0">
        <a:spcBef>
          <a:spcPct val="20000"/>
        </a:spcBef>
        <a:spcAft>
          <a:spcPct val="0"/>
        </a:spcAft>
        <a:buChar char="•"/>
        <a:defRPr sz="2400">
          <a:solidFill>
            <a:schemeClr val="bg1"/>
          </a:solidFill>
          <a:latin typeface="+mn-lt"/>
          <a:cs typeface="+mn-cs"/>
        </a:defRPr>
      </a:lvl3pPr>
      <a:lvl4pPr marL="1600200" indent="-228600" algn="l" rtl="0" eaLnBrk="0" fontAlgn="base" hangingPunct="0">
        <a:spcBef>
          <a:spcPct val="20000"/>
        </a:spcBef>
        <a:spcAft>
          <a:spcPct val="0"/>
        </a:spcAft>
        <a:buChar char="–"/>
        <a:defRPr sz="2000">
          <a:solidFill>
            <a:schemeClr val="bg1"/>
          </a:solidFill>
          <a:latin typeface="+mn-lt"/>
          <a:cs typeface="+mn-cs"/>
        </a:defRPr>
      </a:lvl4pPr>
      <a:lvl5pPr marL="2057400" indent="-228600" algn="l" rtl="0" eaLnBrk="0" fontAlgn="base" hangingPunct="0">
        <a:spcBef>
          <a:spcPct val="20000"/>
        </a:spcBef>
        <a:spcAft>
          <a:spcPct val="0"/>
        </a:spcAft>
        <a:buChar char="»"/>
        <a:defRPr sz="2000">
          <a:solidFill>
            <a:schemeClr val="bg1"/>
          </a:solidFill>
          <a:latin typeface="+mn-lt"/>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hyperlink" Target="http://www.east.org/resources/traumacast-detail/10"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5.wmf"/></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8.wmf"/></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1.wmf"/></Relationships>
</file>

<file path=ppt/slides/_rels/slide37.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5.w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5.xml"/><Relationship Id="rId1" Type="http://schemas.openxmlformats.org/officeDocument/2006/relationships/slideLayout" Target="../slideLayouts/slideLayout13.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9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9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286000"/>
            <a:ext cx="7772400" cy="1143000"/>
          </a:xfrm>
        </p:spPr>
        <p:txBody>
          <a:bodyPr/>
          <a:lstStyle/>
          <a:p>
            <a:pPr eaLnBrk="1" hangingPunct="1"/>
            <a:r>
              <a:rPr lang="en-US" dirty="0" smtClean="0"/>
              <a:t>Damage Control Resuscitation: Why and How</a:t>
            </a:r>
          </a:p>
        </p:txBody>
      </p:sp>
      <p:sp>
        <p:nvSpPr>
          <p:cNvPr id="3075" name="Rectangle 3"/>
          <p:cNvSpPr>
            <a:spLocks noGrp="1" noChangeArrowheads="1"/>
          </p:cNvSpPr>
          <p:nvPr>
            <p:ph type="subTitle" idx="1"/>
          </p:nvPr>
        </p:nvSpPr>
        <p:spPr>
          <a:xfrm>
            <a:off x="304800" y="3657600"/>
            <a:ext cx="8534400" cy="1752600"/>
          </a:xfrm>
        </p:spPr>
        <p:txBody>
          <a:bodyPr/>
          <a:lstStyle/>
          <a:p>
            <a:pPr eaLnBrk="1" hangingPunct="1"/>
            <a:r>
              <a:rPr lang="en-US" sz="3000" dirty="0" smtClean="0"/>
              <a:t>Babak Sarani, MD</a:t>
            </a:r>
          </a:p>
          <a:p>
            <a:pPr eaLnBrk="1" hangingPunct="1"/>
            <a:r>
              <a:rPr lang="en-US" sz="3000" dirty="0" smtClean="0"/>
              <a:t>Associate Professor of Surgery</a:t>
            </a:r>
          </a:p>
          <a:p>
            <a:pPr eaLnBrk="1" hangingPunct="1"/>
            <a:r>
              <a:rPr lang="en-US" sz="3000" dirty="0" smtClean="0"/>
              <a:t>Director, Center for Trauma and Critical Care (</a:t>
            </a:r>
            <a:r>
              <a:rPr lang="en-US" sz="3000" dirty="0" err="1" smtClean="0"/>
              <a:t>CTACC</a:t>
            </a:r>
            <a:r>
              <a:rPr lang="en-US" sz="3000" dirty="0" smtClean="0"/>
              <a:t>)</a:t>
            </a:r>
          </a:p>
          <a:p>
            <a:pPr eaLnBrk="1" hangingPunct="1"/>
            <a:r>
              <a:rPr lang="en-US" sz="3000" dirty="0" smtClean="0"/>
              <a:t>George Washington University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Damage Control Resuscitation </a:t>
            </a:r>
            <a:endParaRPr lang="en-US" dirty="0"/>
          </a:p>
        </p:txBody>
      </p:sp>
      <p:sp>
        <p:nvSpPr>
          <p:cNvPr id="3" name="Content Placeholder 2"/>
          <p:cNvSpPr>
            <a:spLocks noGrp="1"/>
          </p:cNvSpPr>
          <p:nvPr>
            <p:ph idx="1"/>
          </p:nvPr>
        </p:nvSpPr>
        <p:spPr/>
        <p:txBody>
          <a:bodyPr>
            <a:normAutofit/>
          </a:bodyPr>
          <a:lstStyle/>
          <a:p>
            <a:r>
              <a:rPr lang="en-US" dirty="0" smtClean="0"/>
              <a:t>Blood based therapy with 1:1:1</a:t>
            </a:r>
          </a:p>
          <a:p>
            <a:r>
              <a:rPr lang="en-US" dirty="0" smtClean="0"/>
              <a:t>Minimize crystalloid</a:t>
            </a:r>
          </a:p>
          <a:p>
            <a:r>
              <a:rPr lang="en-US" dirty="0" smtClean="0"/>
              <a:t>Consider TXA</a:t>
            </a:r>
          </a:p>
          <a:p>
            <a:pPr marL="457200" lvl="1" indent="0">
              <a:buNone/>
            </a:pPr>
            <a:endParaRPr lang="en-US" dirty="0" smtClean="0"/>
          </a:p>
          <a:p>
            <a:endParaRPr lang="en-US" dirty="0"/>
          </a:p>
        </p:txBody>
      </p:sp>
      <p:sp>
        <p:nvSpPr>
          <p:cNvPr id="4" name="TextBox 3"/>
          <p:cNvSpPr txBox="1"/>
          <p:nvPr/>
        </p:nvSpPr>
        <p:spPr>
          <a:xfrm>
            <a:off x="203616" y="3810000"/>
            <a:ext cx="8229600" cy="2585323"/>
          </a:xfrm>
          <a:prstGeom prst="rect">
            <a:avLst/>
          </a:prstGeom>
          <a:noFill/>
        </p:spPr>
        <p:txBody>
          <a:bodyPr wrap="square" rtlCol="0">
            <a:spAutoFit/>
          </a:bodyPr>
          <a:lstStyle/>
          <a:p>
            <a:pPr lvl="1"/>
            <a:r>
              <a:rPr lang="en-US" sz="3200" dirty="0">
                <a:solidFill>
                  <a:schemeClr val="bg1"/>
                </a:solidFill>
              </a:rPr>
              <a:t>BP Target for Resuscitation</a:t>
            </a:r>
          </a:p>
          <a:p>
            <a:pPr lvl="2"/>
            <a:r>
              <a:rPr lang="en-US" sz="2800" dirty="0">
                <a:solidFill>
                  <a:schemeClr val="bg1"/>
                </a:solidFill>
              </a:rPr>
              <a:t>SBP 80-100 mm Hg for penetrating trauma</a:t>
            </a:r>
          </a:p>
          <a:p>
            <a:pPr lvl="2"/>
            <a:r>
              <a:rPr lang="en-US" sz="2800" dirty="0">
                <a:solidFill>
                  <a:schemeClr val="bg1"/>
                </a:solidFill>
              </a:rPr>
              <a:t>SBP ~120 mm Hg for TBI</a:t>
            </a:r>
          </a:p>
          <a:p>
            <a:pPr lvl="2"/>
            <a:r>
              <a:rPr lang="en-US" sz="2800" dirty="0">
                <a:solidFill>
                  <a:schemeClr val="bg1"/>
                </a:solidFill>
              </a:rPr>
              <a:t>Presence of a radial pulse</a:t>
            </a:r>
          </a:p>
          <a:p>
            <a:pPr lvl="2"/>
            <a:r>
              <a:rPr lang="en-US" sz="2800" dirty="0">
                <a:solidFill>
                  <a:schemeClr val="bg1"/>
                </a:solidFill>
              </a:rPr>
              <a:t>Mental status</a:t>
            </a:r>
          </a:p>
          <a:p>
            <a:endParaRPr lang="en-US" dirty="0">
              <a:solidFill>
                <a:schemeClr val="bg1"/>
              </a:solidFill>
            </a:endParaRPr>
          </a:p>
        </p:txBody>
      </p:sp>
    </p:spTree>
    <p:extLst>
      <p:ext uri="{BB962C8B-B14F-4D97-AF65-F5344CB8AC3E}">
        <p14:creationId xmlns:p14="http://schemas.microsoft.com/office/powerpoint/2010/main" val="317056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0" name="Rectangle 5"/>
          <p:cNvSpPr>
            <a:spLocks noGrp="1" noChangeArrowheads="1"/>
          </p:cNvSpPr>
          <p:nvPr>
            <p:ph type="title"/>
          </p:nvPr>
        </p:nvSpPr>
        <p:spPr>
          <a:xfrm>
            <a:off x="685800" y="0"/>
            <a:ext cx="7772400" cy="1143000"/>
          </a:xfrm>
        </p:spPr>
        <p:txBody>
          <a:bodyPr/>
          <a:lstStyle/>
          <a:p>
            <a:pPr eaLnBrk="1" hangingPunct="1"/>
            <a:r>
              <a:rPr lang="en-US" smtClean="0"/>
              <a:t>WoundStat v Others</a:t>
            </a:r>
          </a:p>
        </p:txBody>
      </p:sp>
      <p:pic>
        <p:nvPicPr>
          <p:cNvPr id="89091" name="Picture 4"/>
          <p:cNvPicPr>
            <a:picLocks noGrp="1" noChangeAspect="1" noChangeArrowheads="1"/>
          </p:cNvPicPr>
          <p:nvPr>
            <p:ph idx="1"/>
          </p:nvPr>
        </p:nvPicPr>
        <p:blipFill>
          <a:blip r:embed="rId3" cstate="print"/>
          <a:srcRect/>
          <a:stretch>
            <a:fillRect/>
          </a:stretch>
        </p:blipFill>
        <p:spPr>
          <a:xfrm>
            <a:off x="1447800" y="990600"/>
            <a:ext cx="6462713" cy="5045075"/>
          </a:xfrm>
          <a:noFill/>
        </p:spPr>
      </p:pic>
      <p:sp>
        <p:nvSpPr>
          <p:cNvPr id="89092" name="Text Box 7"/>
          <p:cNvSpPr txBox="1">
            <a:spLocks noChangeArrowheads="1"/>
          </p:cNvSpPr>
          <p:nvPr/>
        </p:nvSpPr>
        <p:spPr bwMode="auto">
          <a:xfrm>
            <a:off x="609600" y="6172200"/>
            <a:ext cx="4114800" cy="366713"/>
          </a:xfrm>
          <a:prstGeom prst="rect">
            <a:avLst/>
          </a:prstGeom>
          <a:noFill/>
          <a:ln w="9525">
            <a:noFill/>
            <a:miter lim="800000"/>
            <a:headEnd/>
            <a:tailEnd/>
          </a:ln>
        </p:spPr>
        <p:txBody>
          <a:bodyPr>
            <a:spAutoFit/>
          </a:bodyPr>
          <a:lstStyle/>
          <a:p>
            <a:pPr>
              <a:spcBef>
                <a:spcPct val="50000"/>
              </a:spcBef>
            </a:pPr>
            <a:r>
              <a:rPr lang="en-US" sz="1800" b="1">
                <a:solidFill>
                  <a:srgbClr val="FFFF00"/>
                </a:solidFill>
              </a:rPr>
              <a:t>J Trauma 63 (2) : 276, 2007</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smtClean="0"/>
              <a:t>Animal Studies</a:t>
            </a:r>
          </a:p>
        </p:txBody>
      </p:sp>
      <p:pic>
        <p:nvPicPr>
          <p:cNvPr id="90115" name="Picture 2"/>
          <p:cNvPicPr>
            <a:picLocks noChangeAspect="1" noChangeArrowheads="1"/>
          </p:cNvPicPr>
          <p:nvPr/>
        </p:nvPicPr>
        <p:blipFill>
          <a:blip r:embed="rId3" cstate="print"/>
          <a:srcRect/>
          <a:stretch>
            <a:fillRect/>
          </a:stretch>
        </p:blipFill>
        <p:spPr bwMode="auto">
          <a:xfrm>
            <a:off x="1447800" y="1828800"/>
            <a:ext cx="6583363" cy="4071938"/>
          </a:xfrm>
          <a:prstGeom prst="rect">
            <a:avLst/>
          </a:prstGeom>
          <a:noFill/>
          <a:ln w="9525">
            <a:noFill/>
            <a:miter lim="800000"/>
            <a:headEnd/>
            <a:tailEnd/>
          </a:ln>
        </p:spPr>
      </p:pic>
      <p:sp>
        <p:nvSpPr>
          <p:cNvPr id="90116" name="TextBox 4"/>
          <p:cNvSpPr txBox="1">
            <a:spLocks noChangeArrowheads="1"/>
          </p:cNvSpPr>
          <p:nvPr/>
        </p:nvSpPr>
        <p:spPr bwMode="auto">
          <a:xfrm>
            <a:off x="381000" y="6096000"/>
            <a:ext cx="5334000" cy="369888"/>
          </a:xfrm>
          <a:prstGeom prst="rect">
            <a:avLst/>
          </a:prstGeom>
          <a:noFill/>
          <a:ln w="9525">
            <a:noFill/>
            <a:miter lim="800000"/>
            <a:headEnd/>
            <a:tailEnd/>
          </a:ln>
        </p:spPr>
        <p:txBody>
          <a:bodyPr>
            <a:spAutoFit/>
          </a:bodyPr>
          <a:lstStyle/>
          <a:p>
            <a:r>
              <a:rPr lang="en-US" sz="1800">
                <a:solidFill>
                  <a:srgbClr val="FFFF00"/>
                </a:solidFill>
              </a:rPr>
              <a:t>Kheirabadi et al. J Trauma 2009; 66:316-328</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8" name="Title 1"/>
          <p:cNvSpPr>
            <a:spLocks noGrp="1"/>
          </p:cNvSpPr>
          <p:nvPr>
            <p:ph type="title"/>
          </p:nvPr>
        </p:nvSpPr>
        <p:spPr>
          <a:xfrm>
            <a:off x="685800" y="304800"/>
            <a:ext cx="7772400" cy="1143000"/>
          </a:xfrm>
        </p:spPr>
        <p:txBody>
          <a:bodyPr/>
          <a:lstStyle/>
          <a:p>
            <a:r>
              <a:rPr lang="en-US" smtClean="0"/>
              <a:t>In Vitro Effects of Topical Agents on Coagulation</a:t>
            </a:r>
          </a:p>
        </p:txBody>
      </p:sp>
      <p:pic>
        <p:nvPicPr>
          <p:cNvPr id="91139" name="Picture 2"/>
          <p:cNvPicPr>
            <a:picLocks noChangeAspect="1" noChangeArrowheads="1"/>
          </p:cNvPicPr>
          <p:nvPr/>
        </p:nvPicPr>
        <p:blipFill>
          <a:blip r:embed="rId3" cstate="print"/>
          <a:srcRect/>
          <a:stretch>
            <a:fillRect/>
          </a:stretch>
        </p:blipFill>
        <p:spPr bwMode="auto">
          <a:xfrm>
            <a:off x="1143000" y="1981200"/>
            <a:ext cx="6753225" cy="4114800"/>
          </a:xfrm>
          <a:prstGeom prst="rect">
            <a:avLst/>
          </a:prstGeom>
          <a:noFill/>
          <a:ln w="9525">
            <a:noFill/>
            <a:miter lim="800000"/>
            <a:headEnd/>
            <a:tailEnd/>
          </a:ln>
        </p:spPr>
      </p:pic>
      <p:sp>
        <p:nvSpPr>
          <p:cNvPr id="91140" name="TextBox 4"/>
          <p:cNvSpPr txBox="1">
            <a:spLocks noChangeArrowheads="1"/>
          </p:cNvSpPr>
          <p:nvPr/>
        </p:nvSpPr>
        <p:spPr bwMode="auto">
          <a:xfrm>
            <a:off x="304800" y="6172200"/>
            <a:ext cx="5334000" cy="369888"/>
          </a:xfrm>
          <a:prstGeom prst="rect">
            <a:avLst/>
          </a:prstGeom>
          <a:noFill/>
          <a:ln w="9525">
            <a:noFill/>
            <a:miter lim="800000"/>
            <a:headEnd/>
            <a:tailEnd/>
          </a:ln>
        </p:spPr>
        <p:txBody>
          <a:bodyPr>
            <a:spAutoFit/>
          </a:bodyPr>
          <a:lstStyle/>
          <a:p>
            <a:r>
              <a:rPr lang="en-US" sz="1800">
                <a:solidFill>
                  <a:srgbClr val="FFFF00"/>
                </a:solidFill>
              </a:rPr>
              <a:t>Kheirabadi et al. J Trauma 2009; 66:316-328</a:t>
            </a: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smtClean="0"/>
              <a:t>Whole Blood Transfusion</a:t>
            </a:r>
          </a:p>
        </p:txBody>
      </p:sp>
      <p:sp>
        <p:nvSpPr>
          <p:cNvPr id="10243" name="Rectangle 3"/>
          <p:cNvSpPr>
            <a:spLocks noGrp="1" noChangeArrowheads="1"/>
          </p:cNvSpPr>
          <p:nvPr>
            <p:ph type="body" idx="1"/>
          </p:nvPr>
        </p:nvSpPr>
        <p:spPr/>
        <p:txBody>
          <a:bodyPr/>
          <a:lstStyle/>
          <a:p>
            <a:pPr eaLnBrk="1" hangingPunct="1"/>
            <a:r>
              <a:rPr lang="en-US" smtClean="0"/>
              <a:t>Whole blood transfusion first used in US Civil War</a:t>
            </a:r>
          </a:p>
          <a:p>
            <a:pPr lvl="1" eaLnBrk="1" hangingPunct="1"/>
            <a:r>
              <a:rPr lang="en-US" smtClean="0"/>
              <a:t>Accepted as standard therapy WWI</a:t>
            </a:r>
          </a:p>
          <a:p>
            <a:pPr lvl="1" eaLnBrk="1" hangingPunct="1"/>
            <a:r>
              <a:rPr lang="en-US" smtClean="0"/>
              <a:t>2,000 units of whole blood sent to Europe DAILY during WWII</a:t>
            </a:r>
          </a:p>
          <a:p>
            <a:pPr eaLnBrk="1" hangingPunct="1"/>
            <a:r>
              <a:rPr lang="en-US" smtClean="0"/>
              <a:t>Component therapy started 1960’s</a:t>
            </a:r>
          </a:p>
          <a:p>
            <a:pPr lvl="1" eaLnBrk="1" hangingPunct="1"/>
            <a:endParaRPr lang="en-US" smtClean="0"/>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US" smtClean="0"/>
              <a:t>Whole Blood Transfusion</a:t>
            </a:r>
          </a:p>
        </p:txBody>
      </p:sp>
      <p:sp>
        <p:nvSpPr>
          <p:cNvPr id="92163" name="Rectangle 3"/>
          <p:cNvSpPr>
            <a:spLocks noGrp="1" noChangeArrowheads="1"/>
          </p:cNvSpPr>
          <p:nvPr>
            <p:ph type="body" idx="1"/>
          </p:nvPr>
        </p:nvSpPr>
        <p:spPr>
          <a:xfrm>
            <a:off x="304800" y="1981200"/>
            <a:ext cx="8458200" cy="4114800"/>
          </a:xfrm>
        </p:spPr>
        <p:txBody>
          <a:bodyPr/>
          <a:lstStyle/>
          <a:p>
            <a:pPr eaLnBrk="1" hangingPunct="1"/>
            <a:r>
              <a:rPr lang="en-US" smtClean="0"/>
              <a:t>Pro</a:t>
            </a:r>
          </a:p>
          <a:p>
            <a:pPr lvl="1" eaLnBrk="1" hangingPunct="1"/>
            <a:r>
              <a:rPr lang="en-US" smtClean="0"/>
              <a:t>Physiologically active</a:t>
            </a:r>
          </a:p>
          <a:p>
            <a:pPr lvl="1" eaLnBrk="1" hangingPunct="1"/>
            <a:r>
              <a:rPr lang="en-US" smtClean="0"/>
              <a:t>No anticoagulants (citrate, etc)</a:t>
            </a:r>
          </a:p>
          <a:p>
            <a:pPr lvl="1" eaLnBrk="1" hangingPunct="1"/>
            <a:r>
              <a:rPr lang="en-US" smtClean="0"/>
              <a:t>Hct 35-40% versus 30%</a:t>
            </a:r>
          </a:p>
          <a:p>
            <a:pPr lvl="1" eaLnBrk="1" hangingPunct="1"/>
            <a:r>
              <a:rPr lang="en-US" smtClean="0"/>
              <a:t>Platelet 200,000-300,000 cells/dl versus 60,000</a:t>
            </a:r>
          </a:p>
          <a:p>
            <a:pPr lvl="1" eaLnBrk="1" hangingPunct="1"/>
            <a:r>
              <a:rPr lang="en-US" smtClean="0"/>
              <a:t>Coagulation activity 85% versus 65%</a:t>
            </a:r>
          </a:p>
          <a:p>
            <a:pPr lvl="1" eaLnBrk="1" hangingPunct="1"/>
            <a:r>
              <a:rPr lang="en-US" smtClean="0"/>
              <a:t>May result in net LESS transfusion need and thus lower infectious risk</a:t>
            </a: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6" name="Rectangle 5"/>
          <p:cNvSpPr>
            <a:spLocks noChangeArrowheads="1"/>
          </p:cNvSpPr>
          <p:nvPr/>
        </p:nvSpPr>
        <p:spPr bwMode="auto">
          <a:xfrm>
            <a:off x="685800" y="609600"/>
            <a:ext cx="7772400" cy="1143000"/>
          </a:xfrm>
          <a:prstGeom prst="rect">
            <a:avLst/>
          </a:prstGeom>
          <a:noFill/>
          <a:ln w="9525">
            <a:noFill/>
            <a:miter lim="800000"/>
            <a:headEnd/>
            <a:tailEnd/>
          </a:ln>
        </p:spPr>
        <p:txBody>
          <a:bodyPr anchor="ctr"/>
          <a:lstStyle/>
          <a:p>
            <a:pPr algn="ctr"/>
            <a:r>
              <a:rPr lang="en-US" sz="4400">
                <a:solidFill>
                  <a:srgbClr val="FFFF00"/>
                </a:solidFill>
              </a:rPr>
              <a:t>Whole Blood Transfusion</a:t>
            </a:r>
          </a:p>
        </p:txBody>
      </p:sp>
      <p:sp>
        <p:nvSpPr>
          <p:cNvPr id="93187" name="Rectangle 7"/>
          <p:cNvSpPr>
            <a:spLocks noGrp="1" noChangeArrowheads="1"/>
          </p:cNvSpPr>
          <p:nvPr>
            <p:ph type="body" idx="1"/>
          </p:nvPr>
        </p:nvSpPr>
        <p:spPr/>
        <p:txBody>
          <a:bodyPr/>
          <a:lstStyle/>
          <a:p>
            <a:pPr eaLnBrk="1" hangingPunct="1"/>
            <a:r>
              <a:rPr lang="en-US" smtClean="0"/>
              <a:t>Con</a:t>
            </a:r>
          </a:p>
          <a:p>
            <a:pPr lvl="1" eaLnBrk="1" hangingPunct="1"/>
            <a:r>
              <a:rPr lang="en-US" smtClean="0"/>
              <a:t>May transfuse un-necessary components</a:t>
            </a:r>
          </a:p>
          <a:p>
            <a:pPr lvl="1" eaLnBrk="1" hangingPunct="1"/>
            <a:r>
              <a:rPr lang="en-US" smtClean="0"/>
              <a:t>Leukocyte transfusion (especially stored, whole blood)</a:t>
            </a:r>
          </a:p>
          <a:p>
            <a:pPr lvl="1" eaLnBrk="1" hangingPunct="1"/>
            <a:r>
              <a:rPr lang="en-US" smtClean="0"/>
              <a:t>Possible increased risk for pathogen transmission</a:t>
            </a:r>
          </a:p>
          <a:p>
            <a:pPr lvl="2" eaLnBrk="1" hangingPunct="1"/>
            <a:r>
              <a:rPr lang="en-US" smtClean="0"/>
              <a:t>Recent study showed increased risk of HCV*</a:t>
            </a:r>
          </a:p>
          <a:p>
            <a:pPr lvl="1" eaLnBrk="1" hangingPunct="1"/>
            <a:endParaRPr lang="en-US" smtClean="0"/>
          </a:p>
        </p:txBody>
      </p:sp>
      <p:sp>
        <p:nvSpPr>
          <p:cNvPr id="93188" name="Text Box 8"/>
          <p:cNvSpPr txBox="1">
            <a:spLocks noChangeArrowheads="1"/>
          </p:cNvSpPr>
          <p:nvPr/>
        </p:nvSpPr>
        <p:spPr bwMode="auto">
          <a:xfrm>
            <a:off x="152400" y="6019800"/>
            <a:ext cx="3810000" cy="366713"/>
          </a:xfrm>
          <a:prstGeom prst="rect">
            <a:avLst/>
          </a:prstGeom>
          <a:noFill/>
          <a:ln w="9525">
            <a:noFill/>
            <a:miter lim="800000"/>
            <a:headEnd/>
            <a:tailEnd/>
          </a:ln>
        </p:spPr>
        <p:txBody>
          <a:bodyPr>
            <a:spAutoFit/>
          </a:bodyPr>
          <a:lstStyle/>
          <a:p>
            <a:pPr>
              <a:spcBef>
                <a:spcPct val="50000"/>
              </a:spcBef>
            </a:pPr>
            <a:r>
              <a:rPr lang="en-US" sz="1800">
                <a:solidFill>
                  <a:srgbClr val="FFFF00"/>
                </a:solidFill>
              </a:rPr>
              <a:t>Crit Care Med 2007; 35 : 2576</a:t>
            </a: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762000" y="381000"/>
            <a:ext cx="7772400" cy="1143000"/>
          </a:xfrm>
          <a:prstGeom prst="rect">
            <a:avLst/>
          </a:prstGeom>
          <a:noFill/>
          <a:ln w="9525">
            <a:noFill/>
            <a:miter lim="800000"/>
            <a:headEnd/>
            <a:tailEnd/>
          </a:ln>
        </p:spPr>
        <p:txBody>
          <a:bodyPr anchor="ctr"/>
          <a:lstStyle/>
          <a:p>
            <a:pPr algn="ctr"/>
            <a:r>
              <a:rPr lang="en-US" sz="4400">
                <a:solidFill>
                  <a:srgbClr val="FFFF00"/>
                </a:solidFill>
              </a:rPr>
              <a:t>Massive Transfusion - Outcomes</a:t>
            </a:r>
          </a:p>
        </p:txBody>
      </p:sp>
      <p:sp>
        <p:nvSpPr>
          <p:cNvPr id="94211" name="Rectangle 3"/>
          <p:cNvSpPr>
            <a:spLocks noChangeArrowheads="1"/>
          </p:cNvSpPr>
          <p:nvPr/>
        </p:nvSpPr>
        <p:spPr bwMode="auto">
          <a:xfrm>
            <a:off x="990600" y="1828800"/>
            <a:ext cx="7162800" cy="1752600"/>
          </a:xfrm>
          <a:prstGeom prst="rect">
            <a:avLst/>
          </a:prstGeom>
          <a:noFill/>
          <a:ln w="9525">
            <a:noFill/>
            <a:miter lim="800000"/>
            <a:headEnd/>
            <a:tailEnd/>
          </a:ln>
        </p:spPr>
        <p:txBody>
          <a:bodyPr/>
          <a:lstStyle/>
          <a:p>
            <a:pPr marL="342900" indent="-342900">
              <a:spcBef>
                <a:spcPct val="20000"/>
              </a:spcBef>
              <a:buFontTx/>
              <a:buChar char="•"/>
            </a:pPr>
            <a:r>
              <a:rPr lang="en-US" sz="3200">
                <a:solidFill>
                  <a:schemeClr val="bg1"/>
                </a:solidFill>
              </a:rPr>
              <a:t> 44 Patients with &gt; 50 Units / 24 Hours</a:t>
            </a:r>
          </a:p>
          <a:p>
            <a:pPr marL="342900" indent="-342900">
              <a:spcBef>
                <a:spcPct val="20000"/>
              </a:spcBef>
              <a:buFontTx/>
              <a:buChar char="•"/>
            </a:pPr>
            <a:r>
              <a:rPr lang="en-US" sz="3200">
                <a:solidFill>
                  <a:schemeClr val="bg1"/>
                </a:solidFill>
              </a:rPr>
              <a:t> 57% Mortality</a:t>
            </a:r>
          </a:p>
          <a:p>
            <a:pPr marL="342900" indent="-342900">
              <a:spcBef>
                <a:spcPct val="20000"/>
              </a:spcBef>
              <a:buFontTx/>
              <a:buChar char="•"/>
            </a:pPr>
            <a:r>
              <a:rPr lang="en-US" sz="3200">
                <a:solidFill>
                  <a:schemeClr val="bg1"/>
                </a:solidFill>
              </a:rPr>
              <a:t>63% of Survivors DC’d Home</a:t>
            </a:r>
          </a:p>
          <a:p>
            <a:pPr marL="342900" indent="-342900">
              <a:spcBef>
                <a:spcPct val="20000"/>
              </a:spcBef>
              <a:buFontTx/>
              <a:buChar char="•"/>
            </a:pPr>
            <a:r>
              <a:rPr lang="en-US" sz="3200">
                <a:solidFill>
                  <a:schemeClr val="bg1"/>
                </a:solidFill>
              </a:rPr>
              <a:t> 21% of Survivors DC’d Rehab</a:t>
            </a:r>
          </a:p>
          <a:p>
            <a:pPr marL="742950" lvl="1" indent="-285750">
              <a:spcBef>
                <a:spcPct val="20000"/>
              </a:spcBef>
              <a:buFontTx/>
              <a:buChar char="–"/>
            </a:pPr>
            <a:endParaRPr lang="en-US" sz="2800">
              <a:solidFill>
                <a:schemeClr val="bg1"/>
              </a:solidFill>
            </a:endParaRPr>
          </a:p>
          <a:p>
            <a:pPr marL="342900" indent="-342900">
              <a:spcBef>
                <a:spcPct val="20000"/>
              </a:spcBef>
              <a:buFontTx/>
              <a:buChar char="•"/>
            </a:pPr>
            <a:endParaRPr lang="en-US" sz="3200">
              <a:solidFill>
                <a:schemeClr val="bg1"/>
              </a:solidFill>
            </a:endParaRPr>
          </a:p>
          <a:p>
            <a:pPr marL="342900" indent="-342900">
              <a:spcBef>
                <a:spcPct val="20000"/>
              </a:spcBef>
              <a:buFontTx/>
              <a:buChar char="•"/>
            </a:pPr>
            <a:endParaRPr lang="en-US" sz="3200">
              <a:solidFill>
                <a:schemeClr val="bg1"/>
              </a:solidFill>
            </a:endParaRPr>
          </a:p>
          <a:p>
            <a:pPr marL="742950" lvl="1" indent="-285750">
              <a:spcBef>
                <a:spcPct val="20000"/>
              </a:spcBef>
              <a:buFontTx/>
              <a:buChar char="–"/>
            </a:pPr>
            <a:endParaRPr lang="en-US" sz="2800">
              <a:solidFill>
                <a:schemeClr val="bg1"/>
              </a:solidFill>
            </a:endParaRPr>
          </a:p>
        </p:txBody>
      </p:sp>
      <p:sp>
        <p:nvSpPr>
          <p:cNvPr id="94212" name="Text Box 4"/>
          <p:cNvSpPr txBox="1">
            <a:spLocks noChangeArrowheads="1"/>
          </p:cNvSpPr>
          <p:nvPr/>
        </p:nvSpPr>
        <p:spPr bwMode="auto">
          <a:xfrm>
            <a:off x="1508125" y="5695950"/>
            <a:ext cx="1670050" cy="366713"/>
          </a:xfrm>
          <a:prstGeom prst="rect">
            <a:avLst/>
          </a:prstGeom>
          <a:noFill/>
          <a:ln w="9525">
            <a:noFill/>
            <a:miter lim="800000"/>
            <a:headEnd/>
            <a:tailEnd/>
          </a:ln>
        </p:spPr>
        <p:txBody>
          <a:bodyPr wrap="none">
            <a:spAutoFit/>
          </a:bodyPr>
          <a:lstStyle/>
          <a:p>
            <a:pPr eaLnBrk="0" hangingPunct="0"/>
            <a:r>
              <a:rPr lang="en-US" sz="1800" b="1">
                <a:solidFill>
                  <a:srgbClr val="FFFF00"/>
                </a:solidFill>
                <a:latin typeface="Times" pitchFamily="18" charset="0"/>
              </a:rPr>
              <a:t>J Trauma 2002</a:t>
            </a: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762000" y="381000"/>
            <a:ext cx="7772400" cy="1143000"/>
          </a:xfrm>
          <a:prstGeom prst="rect">
            <a:avLst/>
          </a:prstGeom>
          <a:noFill/>
          <a:ln w="9525">
            <a:noFill/>
            <a:miter lim="800000"/>
            <a:headEnd/>
            <a:tailEnd/>
          </a:ln>
        </p:spPr>
        <p:txBody>
          <a:bodyPr anchor="ctr"/>
          <a:lstStyle/>
          <a:p>
            <a:pPr algn="ctr"/>
            <a:r>
              <a:rPr lang="en-US" sz="4400">
                <a:solidFill>
                  <a:srgbClr val="FFFF00"/>
                </a:solidFill>
              </a:rPr>
              <a:t>Massive Transfusion - Outcomes</a:t>
            </a:r>
          </a:p>
        </p:txBody>
      </p:sp>
      <p:sp>
        <p:nvSpPr>
          <p:cNvPr id="95235" name="Rectangle 3"/>
          <p:cNvSpPr>
            <a:spLocks noChangeArrowheads="1"/>
          </p:cNvSpPr>
          <p:nvPr/>
        </p:nvSpPr>
        <p:spPr bwMode="auto">
          <a:xfrm>
            <a:off x="1066800" y="1524000"/>
            <a:ext cx="7620000" cy="1752600"/>
          </a:xfrm>
          <a:prstGeom prst="rect">
            <a:avLst/>
          </a:prstGeom>
          <a:noFill/>
          <a:ln w="9525">
            <a:noFill/>
            <a:miter lim="800000"/>
            <a:headEnd/>
            <a:tailEnd/>
          </a:ln>
        </p:spPr>
        <p:txBody>
          <a:bodyPr/>
          <a:lstStyle/>
          <a:p>
            <a:pPr marL="342900" indent="-342900">
              <a:spcBef>
                <a:spcPct val="20000"/>
              </a:spcBef>
              <a:buFontTx/>
              <a:buChar char="•"/>
            </a:pPr>
            <a:r>
              <a:rPr lang="en-US" sz="3200">
                <a:solidFill>
                  <a:schemeClr val="bg1"/>
                </a:solidFill>
              </a:rPr>
              <a:t> 45 Patients with Damage Control at HUP</a:t>
            </a:r>
          </a:p>
          <a:p>
            <a:pPr marL="342900" indent="-342900">
              <a:spcBef>
                <a:spcPct val="20000"/>
              </a:spcBef>
              <a:buFontTx/>
              <a:buChar char="•"/>
            </a:pPr>
            <a:r>
              <a:rPr lang="en-US" sz="3200">
                <a:solidFill>
                  <a:schemeClr val="bg1"/>
                </a:solidFill>
              </a:rPr>
              <a:t> Two Time Periods (88-91 vs 97-00)</a:t>
            </a:r>
          </a:p>
          <a:p>
            <a:pPr marL="342900" indent="-342900">
              <a:spcBef>
                <a:spcPct val="20000"/>
              </a:spcBef>
              <a:buFontTx/>
              <a:buChar char="•"/>
            </a:pPr>
            <a:r>
              <a:rPr lang="en-US" sz="3200">
                <a:solidFill>
                  <a:schemeClr val="bg1"/>
                </a:solidFill>
              </a:rPr>
              <a:t> 42% vs 10% Mortality</a:t>
            </a:r>
          </a:p>
          <a:p>
            <a:pPr marL="342900" indent="-342900">
              <a:spcBef>
                <a:spcPct val="20000"/>
              </a:spcBef>
              <a:buFontTx/>
              <a:buChar char="•"/>
            </a:pPr>
            <a:r>
              <a:rPr lang="en-US" sz="3200">
                <a:solidFill>
                  <a:schemeClr val="bg1"/>
                </a:solidFill>
              </a:rPr>
              <a:t> Factors</a:t>
            </a:r>
          </a:p>
          <a:p>
            <a:pPr marL="742950" lvl="1" indent="-285750">
              <a:spcBef>
                <a:spcPct val="20000"/>
              </a:spcBef>
              <a:buFontTx/>
              <a:buChar char="–"/>
            </a:pPr>
            <a:r>
              <a:rPr lang="en-US" sz="2800">
                <a:solidFill>
                  <a:schemeClr val="bg1"/>
                </a:solidFill>
              </a:rPr>
              <a:t> Aggressive Rewarming</a:t>
            </a:r>
          </a:p>
          <a:p>
            <a:pPr marL="742950" lvl="1" indent="-285750">
              <a:spcBef>
                <a:spcPct val="20000"/>
              </a:spcBef>
              <a:buFontTx/>
              <a:buChar char="–"/>
            </a:pPr>
            <a:r>
              <a:rPr lang="en-US" sz="2800">
                <a:solidFill>
                  <a:schemeClr val="bg1"/>
                </a:solidFill>
              </a:rPr>
              <a:t> Increased IR Utilization</a:t>
            </a:r>
          </a:p>
          <a:p>
            <a:pPr marL="742950" lvl="1" indent="-285750">
              <a:spcBef>
                <a:spcPct val="20000"/>
              </a:spcBef>
              <a:buFontTx/>
              <a:buChar char="–"/>
            </a:pPr>
            <a:r>
              <a:rPr lang="en-US" sz="2800">
                <a:solidFill>
                  <a:schemeClr val="bg1"/>
                </a:solidFill>
              </a:rPr>
              <a:t> More Aggressive Factor Replacement</a:t>
            </a:r>
          </a:p>
          <a:p>
            <a:pPr marL="742950" lvl="1" indent="-285750">
              <a:spcBef>
                <a:spcPct val="20000"/>
              </a:spcBef>
              <a:buFontTx/>
              <a:buChar char="–"/>
            </a:pPr>
            <a:endParaRPr lang="en-US" sz="2800">
              <a:solidFill>
                <a:schemeClr val="bg1"/>
              </a:solidFill>
            </a:endParaRPr>
          </a:p>
          <a:p>
            <a:pPr marL="342900" indent="-342900">
              <a:spcBef>
                <a:spcPct val="20000"/>
              </a:spcBef>
              <a:buFontTx/>
              <a:buChar char="•"/>
            </a:pPr>
            <a:endParaRPr lang="en-US" sz="3200">
              <a:solidFill>
                <a:schemeClr val="bg1"/>
              </a:solidFill>
            </a:endParaRPr>
          </a:p>
          <a:p>
            <a:pPr marL="342900" indent="-342900">
              <a:spcBef>
                <a:spcPct val="20000"/>
              </a:spcBef>
              <a:buFontTx/>
              <a:buChar char="•"/>
            </a:pPr>
            <a:endParaRPr lang="en-US" sz="3200">
              <a:solidFill>
                <a:schemeClr val="bg1"/>
              </a:solidFill>
            </a:endParaRPr>
          </a:p>
          <a:p>
            <a:pPr marL="742950" lvl="1" indent="-285750">
              <a:spcBef>
                <a:spcPct val="20000"/>
              </a:spcBef>
              <a:buFontTx/>
              <a:buChar char="–"/>
            </a:pPr>
            <a:endParaRPr lang="en-US" sz="2800">
              <a:solidFill>
                <a:schemeClr val="bg1"/>
              </a:solidFill>
            </a:endParaRPr>
          </a:p>
        </p:txBody>
      </p:sp>
      <p:sp>
        <p:nvSpPr>
          <p:cNvPr id="95236" name="Text Box 4"/>
          <p:cNvSpPr txBox="1">
            <a:spLocks noChangeArrowheads="1"/>
          </p:cNvSpPr>
          <p:nvPr/>
        </p:nvSpPr>
        <p:spPr bwMode="auto">
          <a:xfrm>
            <a:off x="1295400" y="6019800"/>
            <a:ext cx="1670050" cy="366713"/>
          </a:xfrm>
          <a:prstGeom prst="rect">
            <a:avLst/>
          </a:prstGeom>
          <a:noFill/>
          <a:ln w="9525">
            <a:noFill/>
            <a:miter lim="800000"/>
            <a:headEnd/>
            <a:tailEnd/>
          </a:ln>
        </p:spPr>
        <p:txBody>
          <a:bodyPr wrap="none">
            <a:spAutoFit/>
          </a:bodyPr>
          <a:lstStyle/>
          <a:p>
            <a:pPr eaLnBrk="0" hangingPunct="0"/>
            <a:r>
              <a:rPr lang="en-US" sz="1800" b="1">
                <a:solidFill>
                  <a:srgbClr val="FFFF00"/>
                </a:solidFill>
                <a:latin typeface="Times" pitchFamily="18" charset="0"/>
              </a:rPr>
              <a:t>J Trauma 2001</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smtClean="0"/>
              <a:t>Blood Substitute</a:t>
            </a:r>
          </a:p>
        </p:txBody>
      </p:sp>
      <p:sp>
        <p:nvSpPr>
          <p:cNvPr id="96259" name="Rectangle 3"/>
          <p:cNvSpPr>
            <a:spLocks noGrp="1" noChangeArrowheads="1"/>
          </p:cNvSpPr>
          <p:nvPr>
            <p:ph type="body" idx="1"/>
          </p:nvPr>
        </p:nvSpPr>
        <p:spPr/>
        <p:txBody>
          <a:bodyPr/>
          <a:lstStyle/>
          <a:p>
            <a:pPr eaLnBrk="1" hangingPunct="1"/>
            <a:r>
              <a:rPr lang="en-US" smtClean="0"/>
              <a:t>Nothing on the horizon right now</a:t>
            </a:r>
          </a:p>
          <a:p>
            <a:pPr lvl="1" eaLnBrk="1" hangingPunct="1"/>
            <a:r>
              <a:rPr lang="en-US" smtClean="0"/>
              <a:t>PolyHeme failed in aortic surgery and trauma surgery</a:t>
            </a: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These Slides</a:t>
            </a:r>
            <a:endParaRPr lang="en-US" dirty="0"/>
          </a:p>
        </p:txBody>
      </p:sp>
      <p:sp>
        <p:nvSpPr>
          <p:cNvPr id="3" name="Content Placeholder 2"/>
          <p:cNvSpPr>
            <a:spLocks noGrp="1"/>
          </p:cNvSpPr>
          <p:nvPr>
            <p:ph idx="1"/>
          </p:nvPr>
        </p:nvSpPr>
        <p:spPr/>
        <p:txBody>
          <a:bodyPr/>
          <a:lstStyle/>
          <a:p>
            <a:r>
              <a:rPr lang="en-US" dirty="0" err="1" smtClean="0"/>
              <a:t>Bellal</a:t>
            </a:r>
            <a:r>
              <a:rPr lang="en-US" dirty="0" smtClean="0"/>
              <a:t> Joseph – use of </a:t>
            </a:r>
            <a:r>
              <a:rPr lang="en-US" dirty="0" err="1" smtClean="0"/>
              <a:t>PCC</a:t>
            </a:r>
            <a:r>
              <a:rPr lang="en-US" dirty="0" smtClean="0"/>
              <a:t> as part of </a:t>
            </a:r>
            <a:r>
              <a:rPr lang="en-US" dirty="0" err="1" smtClean="0"/>
              <a:t>MTP</a:t>
            </a:r>
            <a:endParaRPr lang="en-US" dirty="0" smtClean="0"/>
          </a:p>
          <a:p>
            <a:r>
              <a:rPr lang="en-US" dirty="0" smtClean="0"/>
              <a:t>Specific reversal agents for dabigatran and anti-Xa agents</a:t>
            </a:r>
            <a:endParaRPr lang="en-US" dirty="0"/>
          </a:p>
        </p:txBody>
      </p:sp>
    </p:spTree>
    <p:extLst>
      <p:ext uri="{BB962C8B-B14F-4D97-AF65-F5344CB8AC3E}">
        <p14:creationId xmlns:p14="http://schemas.microsoft.com/office/powerpoint/2010/main" val="29036930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Why Transfuse</a:t>
            </a:r>
          </a:p>
        </p:txBody>
      </p:sp>
      <p:sp>
        <p:nvSpPr>
          <p:cNvPr id="12291" name="Rectangle 3"/>
          <p:cNvSpPr>
            <a:spLocks noGrp="1" noChangeArrowheads="1"/>
          </p:cNvSpPr>
          <p:nvPr>
            <p:ph type="body" idx="1"/>
          </p:nvPr>
        </p:nvSpPr>
        <p:spPr/>
        <p:txBody>
          <a:bodyPr/>
          <a:lstStyle/>
          <a:p>
            <a:pPr eaLnBrk="1" hangingPunct="1"/>
            <a:r>
              <a:rPr lang="en-US" smtClean="0"/>
              <a:t>O</a:t>
            </a:r>
            <a:r>
              <a:rPr lang="en-US" baseline="-25000" smtClean="0"/>
              <a:t>2</a:t>
            </a:r>
            <a:r>
              <a:rPr lang="en-US" smtClean="0"/>
              <a:t> delivery = cardiac output x O</a:t>
            </a:r>
            <a:r>
              <a:rPr lang="en-US" baseline="-25000" smtClean="0"/>
              <a:t>2</a:t>
            </a:r>
            <a:r>
              <a:rPr lang="en-US" smtClean="0"/>
              <a:t> content 	</a:t>
            </a:r>
          </a:p>
          <a:p>
            <a:pPr lvl="1" eaLnBrk="1" hangingPunct="1">
              <a:buFontTx/>
              <a:buNone/>
            </a:pPr>
            <a:r>
              <a:rPr lang="en-US" smtClean="0"/>
              <a:t>	O</a:t>
            </a:r>
            <a:r>
              <a:rPr lang="en-US" baseline="-25000" smtClean="0"/>
              <a:t>2</a:t>
            </a:r>
            <a:r>
              <a:rPr lang="en-US" smtClean="0"/>
              <a:t> content = 1.34 x hg x SaO</a:t>
            </a:r>
            <a:r>
              <a:rPr lang="en-US" baseline="-25000" smtClean="0"/>
              <a:t>2</a:t>
            </a:r>
            <a:r>
              <a:rPr lang="en-US" smtClean="0"/>
              <a:t> + 0.003 x PaO</a:t>
            </a:r>
            <a:r>
              <a:rPr lang="en-US" baseline="-25000" smtClean="0"/>
              <a:t>2</a:t>
            </a:r>
            <a:r>
              <a:rPr lang="en-US" smtClean="0"/>
              <a:t> </a:t>
            </a:r>
          </a:p>
          <a:p>
            <a:pPr eaLnBrk="1" hangingPunct="1"/>
            <a:r>
              <a:rPr lang="en-US" smtClean="0"/>
              <a:t>Volume expansion [Colloid]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229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Conclusion</a:t>
            </a:r>
          </a:p>
        </p:txBody>
      </p:sp>
      <p:sp>
        <p:nvSpPr>
          <p:cNvPr id="97283" name="Rectangle 3"/>
          <p:cNvSpPr>
            <a:spLocks noGrp="1" noChangeArrowheads="1"/>
          </p:cNvSpPr>
          <p:nvPr>
            <p:ph type="body" idx="1"/>
          </p:nvPr>
        </p:nvSpPr>
        <p:spPr/>
        <p:txBody>
          <a:bodyPr/>
          <a:lstStyle/>
          <a:p>
            <a:pPr eaLnBrk="1" hangingPunct="1"/>
            <a:r>
              <a:rPr lang="en-US" smtClean="0"/>
              <a:t>Transfusion is key part of medicine</a:t>
            </a:r>
          </a:p>
          <a:p>
            <a:pPr lvl="1" eaLnBrk="1" hangingPunct="1"/>
            <a:r>
              <a:rPr lang="en-US" smtClean="0"/>
              <a:t>Risk / Benefit must be addressed</a:t>
            </a:r>
          </a:p>
          <a:p>
            <a:pPr eaLnBrk="1" hangingPunct="1"/>
            <a:r>
              <a:rPr lang="en-US" smtClean="0"/>
              <a:t>Need structured massive transfusion protocol to optomize outcome</a:t>
            </a:r>
          </a:p>
          <a:p>
            <a:pPr eaLnBrk="1" hangingPunct="1"/>
            <a:r>
              <a:rPr lang="en-US" smtClean="0"/>
              <a:t>Address coagulopathy early – it is present!</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endParaRPr lang="en-US" smtClean="0"/>
          </a:p>
        </p:txBody>
      </p:sp>
      <p:sp>
        <p:nvSpPr>
          <p:cNvPr id="98307" name="Content Placeholder 2"/>
          <p:cNvSpPr>
            <a:spLocks noGrp="1"/>
          </p:cNvSpPr>
          <p:nvPr>
            <p:ph idx="1"/>
          </p:nvPr>
        </p:nvSpPr>
        <p:spPr/>
        <p:txBody>
          <a:bodyPr/>
          <a:lstStyle/>
          <a:p>
            <a:r>
              <a:rPr lang="en-US" smtClean="0"/>
              <a:t>REFERENCES:</a:t>
            </a:r>
          </a:p>
          <a:p>
            <a:r>
              <a:rPr lang="en-US" smtClean="0">
                <a:hlinkClick r:id="rId2"/>
              </a:rPr>
              <a:t>http://www.east.org/resources/traumacast-detail/10</a:t>
            </a:r>
            <a:endParaRPr lang="en-US" smtClean="0"/>
          </a:p>
          <a:p>
            <a:endParaRPr lang="en-US"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243" t="9560" r="1243" b="10141"/>
          <a:stretch/>
        </p:blipFill>
        <p:spPr>
          <a:xfrm>
            <a:off x="609600" y="69209"/>
            <a:ext cx="6504279" cy="6788791"/>
          </a:xfrm>
          <a:prstGeom prst="rect">
            <a:avLst/>
          </a:prstGeom>
        </p:spPr>
      </p:pic>
    </p:spTree>
    <p:extLst>
      <p:ext uri="{BB962C8B-B14F-4D97-AF65-F5344CB8AC3E}">
        <p14:creationId xmlns:p14="http://schemas.microsoft.com/office/powerpoint/2010/main" val="2210447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descr="893.jpg"/>
          <p:cNvPicPr>
            <a:picLocks noChangeAspect="1"/>
          </p:cNvPicPr>
          <p:nvPr/>
        </p:nvPicPr>
        <p:blipFill>
          <a:blip r:embed="rId2" cstate="print"/>
          <a:srcRect/>
          <a:stretch>
            <a:fillRect/>
          </a:stretch>
        </p:blipFill>
        <p:spPr bwMode="auto">
          <a:xfrm>
            <a:off x="1295400" y="1219200"/>
            <a:ext cx="6905625" cy="4608513"/>
          </a:xfrm>
          <a:prstGeom prst="rect">
            <a:avLst/>
          </a:prstGeom>
          <a:noFill/>
          <a:ln w="9525">
            <a:noFill/>
            <a:miter lim="800000"/>
            <a:headEnd/>
            <a:tailEnd/>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74613"/>
            <a:ext cx="2794224" cy="583387"/>
          </a:xfrm>
          <a:prstGeom prst="rect">
            <a:avLst/>
          </a:prstGeom>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cstate="print"/>
          <a:srcRect/>
          <a:stretch>
            <a:fillRect/>
          </a:stretch>
        </p:blipFill>
        <p:spPr bwMode="auto">
          <a:xfrm>
            <a:off x="457200" y="762000"/>
            <a:ext cx="8305800" cy="53419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694"/>
          <a:stretch/>
        </p:blipFill>
        <p:spPr bwMode="auto">
          <a:xfrm>
            <a:off x="609600" y="396815"/>
            <a:ext cx="8298611" cy="6243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953000" y="5105400"/>
            <a:ext cx="11430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029200" y="1752600"/>
            <a:ext cx="3352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086600" y="5032075"/>
            <a:ext cx="11430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5806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mtClean="0"/>
              <a:t>Indications for RBC Transfusion</a:t>
            </a:r>
          </a:p>
        </p:txBody>
      </p:sp>
      <p:sp>
        <p:nvSpPr>
          <p:cNvPr id="12291" name="Rectangle 3"/>
          <p:cNvSpPr>
            <a:spLocks noGrp="1" noChangeArrowheads="1"/>
          </p:cNvSpPr>
          <p:nvPr>
            <p:ph type="body" idx="1"/>
          </p:nvPr>
        </p:nvSpPr>
        <p:spPr>
          <a:xfrm>
            <a:off x="685800" y="1981200"/>
            <a:ext cx="8229600" cy="4114800"/>
          </a:xfrm>
        </p:spPr>
        <p:txBody>
          <a:bodyPr/>
          <a:lstStyle/>
          <a:p>
            <a:pPr eaLnBrk="1" hangingPunct="1"/>
            <a:r>
              <a:rPr lang="en-US" smtClean="0"/>
              <a:t>Degree of Hemorrhage (ATLS Classification)</a:t>
            </a:r>
          </a:p>
          <a:p>
            <a:pPr lvl="1" eaLnBrk="1" hangingPunct="1"/>
            <a:r>
              <a:rPr lang="en-US" smtClean="0"/>
              <a:t>Class I-II: &lt; 30% (&lt; 1500ml)</a:t>
            </a:r>
          </a:p>
          <a:p>
            <a:pPr lvl="1" eaLnBrk="1" hangingPunct="1"/>
            <a:r>
              <a:rPr lang="en-US" smtClean="0"/>
              <a:t>Class III and IV: &gt; 30% (&gt; 1500 ml)</a:t>
            </a:r>
          </a:p>
          <a:p>
            <a:pPr eaLnBrk="1" hangingPunct="1"/>
            <a:endParaRPr lang="en-US"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p:txBody>
          <a:bodyPr/>
          <a:lstStyle/>
          <a:p>
            <a:pPr eaLnBrk="1" hangingPunct="1"/>
            <a:r>
              <a:rPr lang="en-US" smtClean="0"/>
              <a:t>Blood Pressure</a:t>
            </a:r>
          </a:p>
          <a:p>
            <a:pPr lvl="1" eaLnBrk="1" hangingPunct="1"/>
            <a:r>
              <a:rPr lang="en-US" smtClean="0"/>
              <a:t>SBP &lt; 90 mm Hg considered shock</a:t>
            </a:r>
          </a:p>
          <a:p>
            <a:pPr lvl="1" eaLnBrk="1" hangingPunct="1"/>
            <a:r>
              <a:rPr lang="en-US" smtClean="0"/>
              <a:t>SBP &lt; 110 mm Hg???</a:t>
            </a:r>
          </a:p>
        </p:txBody>
      </p:sp>
      <p:sp>
        <p:nvSpPr>
          <p:cNvPr id="13315" name="Rectangle 4"/>
          <p:cNvSpPr>
            <a:spLocks noGrp="1" noChangeArrowheads="1"/>
          </p:cNvSpPr>
          <p:nvPr>
            <p:ph type="title"/>
          </p:nvPr>
        </p:nvSpPr>
        <p:spPr>
          <a:noFill/>
        </p:spPr>
        <p:txBody>
          <a:bodyPr/>
          <a:lstStyle/>
          <a:p>
            <a:pPr eaLnBrk="1" hangingPunct="1"/>
            <a:r>
              <a:rPr lang="en-US" smtClean="0"/>
              <a:t>Indications for RBC Transfusion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a:xfrm>
            <a:off x="685800" y="1295400"/>
            <a:ext cx="7772400" cy="4114800"/>
          </a:xfrm>
        </p:spPr>
        <p:txBody>
          <a:bodyPr/>
          <a:lstStyle/>
          <a:p>
            <a:pPr eaLnBrk="1" hangingPunct="1"/>
            <a:r>
              <a:rPr lang="en-US" smtClean="0"/>
              <a:t>Physiologic End-Points – base deficit</a:t>
            </a:r>
          </a:p>
          <a:p>
            <a:pPr lvl="1" eaLnBrk="1" hangingPunct="1"/>
            <a:endParaRPr lang="en-US" smtClean="0"/>
          </a:p>
        </p:txBody>
      </p:sp>
      <p:sp>
        <p:nvSpPr>
          <p:cNvPr id="14339" name="Rectangle 4"/>
          <p:cNvSpPr>
            <a:spLocks noGrp="1" noChangeArrowheads="1"/>
          </p:cNvSpPr>
          <p:nvPr>
            <p:ph type="title"/>
          </p:nvPr>
        </p:nvSpPr>
        <p:spPr>
          <a:xfrm>
            <a:off x="685800" y="381000"/>
            <a:ext cx="7772400" cy="838200"/>
          </a:xfrm>
          <a:noFill/>
        </p:spPr>
        <p:txBody>
          <a:bodyPr/>
          <a:lstStyle/>
          <a:p>
            <a:pPr eaLnBrk="1" hangingPunct="1"/>
            <a:r>
              <a:rPr lang="en-US" smtClean="0"/>
              <a:t>Indications for RBC Transfusion</a:t>
            </a:r>
          </a:p>
        </p:txBody>
      </p:sp>
      <p:pic>
        <p:nvPicPr>
          <p:cNvPr id="14340" name="Picture 5" descr="base deficit v transfusion"/>
          <p:cNvPicPr>
            <a:picLocks noChangeAspect="1" noChangeArrowheads="1"/>
          </p:cNvPicPr>
          <p:nvPr/>
        </p:nvPicPr>
        <p:blipFill>
          <a:blip r:embed="rId3" cstate="print"/>
          <a:srcRect/>
          <a:stretch>
            <a:fillRect/>
          </a:stretch>
        </p:blipFill>
        <p:spPr bwMode="auto">
          <a:xfrm>
            <a:off x="838200" y="1905000"/>
            <a:ext cx="6280150" cy="4389438"/>
          </a:xfrm>
          <a:prstGeom prst="rect">
            <a:avLst/>
          </a:prstGeom>
          <a:noFill/>
          <a:ln w="9525">
            <a:noFill/>
            <a:miter lim="800000"/>
            <a:headEnd/>
            <a:tailEnd/>
          </a:ln>
        </p:spPr>
      </p:pic>
      <p:sp>
        <p:nvSpPr>
          <p:cNvPr id="14341" name="Text Box 6"/>
          <p:cNvSpPr txBox="1">
            <a:spLocks noChangeArrowheads="1"/>
          </p:cNvSpPr>
          <p:nvPr/>
        </p:nvSpPr>
        <p:spPr bwMode="auto">
          <a:xfrm>
            <a:off x="3048000" y="6400800"/>
            <a:ext cx="3886200" cy="366713"/>
          </a:xfrm>
          <a:prstGeom prst="rect">
            <a:avLst/>
          </a:prstGeom>
          <a:noFill/>
          <a:ln w="9525">
            <a:noFill/>
            <a:miter lim="800000"/>
            <a:headEnd/>
            <a:tailEnd/>
          </a:ln>
        </p:spPr>
        <p:txBody>
          <a:bodyPr>
            <a:spAutoFit/>
          </a:bodyPr>
          <a:lstStyle/>
          <a:p>
            <a:pPr>
              <a:spcBef>
                <a:spcPct val="50000"/>
              </a:spcBef>
            </a:pPr>
            <a:r>
              <a:rPr lang="en-US" sz="1800" b="1" dirty="0">
                <a:solidFill>
                  <a:srgbClr val="FFFF00"/>
                </a:solidFill>
              </a:rPr>
              <a:t>Davis, J </a:t>
            </a:r>
            <a:r>
              <a:rPr lang="en-US" sz="1800" b="1" dirty="0" err="1">
                <a:solidFill>
                  <a:srgbClr val="FFFF00"/>
                </a:solidFill>
              </a:rPr>
              <a:t>Tr</a:t>
            </a:r>
            <a:r>
              <a:rPr lang="en-US" sz="1800" b="1" dirty="0">
                <a:solidFill>
                  <a:srgbClr val="FFFF00"/>
                </a:solidFill>
              </a:rPr>
              <a:t> 1996; 41:769</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mtClean="0"/>
              <a:t>Indications for Transfusion</a:t>
            </a:r>
          </a:p>
        </p:txBody>
      </p:sp>
      <p:sp>
        <p:nvSpPr>
          <p:cNvPr id="15363" name="Rectangle 3"/>
          <p:cNvSpPr>
            <a:spLocks noGrp="1" noChangeArrowheads="1"/>
          </p:cNvSpPr>
          <p:nvPr>
            <p:ph type="body" idx="1"/>
          </p:nvPr>
        </p:nvSpPr>
        <p:spPr/>
        <p:txBody>
          <a:bodyPr/>
          <a:lstStyle/>
          <a:p>
            <a:pPr eaLnBrk="1" hangingPunct="1"/>
            <a:r>
              <a:rPr lang="en-US" smtClean="0"/>
              <a:t>Hg 10, Hct 30%</a:t>
            </a:r>
          </a:p>
          <a:p>
            <a:pPr lvl="1" eaLnBrk="1" hangingPunct="1"/>
            <a:r>
              <a:rPr lang="en-US" smtClean="0"/>
              <a:t>Rheologic value described in 1975</a:t>
            </a:r>
          </a:p>
          <a:p>
            <a:pPr lvl="1" eaLnBrk="1" hangingPunct="1"/>
            <a:r>
              <a:rPr lang="en-US" smtClean="0"/>
              <a:t>Indicated for active MI/Angina</a:t>
            </a:r>
          </a:p>
          <a:p>
            <a:pPr lvl="1" eaLnBrk="1" hangingPunct="1"/>
            <a:r>
              <a:rPr lang="en-US" smtClean="0"/>
              <a:t>Recommended for those </a:t>
            </a:r>
            <a:r>
              <a:rPr lang="en-US" smtClean="0">
                <a:solidFill>
                  <a:srgbClr val="FFFF00"/>
                </a:solidFill>
              </a:rPr>
              <a:t>at risk</a:t>
            </a:r>
            <a:r>
              <a:rPr lang="en-US" smtClean="0"/>
              <a:t> of bleeding (cushion)</a:t>
            </a:r>
          </a:p>
          <a:p>
            <a:pPr lvl="1" eaLnBrk="1" hangingPunct="1"/>
            <a:r>
              <a:rPr lang="en-US" smtClean="0"/>
              <a:t>NOT a useful endpoint in active hemorrhage</a:t>
            </a:r>
          </a:p>
          <a:p>
            <a:pPr lvl="1" eaLnBrk="1" hangingPunct="1"/>
            <a:endParaRPr lang="en-US"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ChangeArrowheads="1"/>
          </p:cNvSpPr>
          <p:nvPr/>
        </p:nvSpPr>
        <p:spPr bwMode="auto">
          <a:xfrm>
            <a:off x="8572500" y="6350000"/>
            <a:ext cx="476250" cy="231775"/>
          </a:xfrm>
          <a:prstGeom prst="rect">
            <a:avLst/>
          </a:prstGeom>
          <a:noFill/>
          <a:ln w="9525">
            <a:noFill/>
            <a:miter lim="800000"/>
            <a:headEnd/>
            <a:tailEnd/>
          </a:ln>
        </p:spPr>
        <p:txBody>
          <a:bodyPr anchor="ctr">
            <a:spAutoFit/>
          </a:bodyPr>
          <a:lstStyle/>
          <a:p>
            <a:pPr algn="ctr"/>
            <a:r>
              <a:rPr lang="en-US" sz="900">
                <a:solidFill>
                  <a:srgbClr val="999999"/>
                </a:solidFill>
                <a:latin typeface="Calibri" pitchFamily="34" charset="0"/>
              </a:rPr>
              <a:t>4</a:t>
            </a:r>
          </a:p>
        </p:txBody>
      </p:sp>
      <p:pic>
        <p:nvPicPr>
          <p:cNvPr id="16387" name="Picture 7" descr="Cover"/>
          <p:cNvPicPr>
            <a:picLocks noChangeAspect="1" noChangeArrowheads="1"/>
          </p:cNvPicPr>
          <p:nvPr/>
        </p:nvPicPr>
        <p:blipFill>
          <a:blip r:embed="rId3" cstate="print"/>
          <a:srcRect/>
          <a:stretch>
            <a:fillRect/>
          </a:stretch>
        </p:blipFill>
        <p:spPr bwMode="auto">
          <a:xfrm>
            <a:off x="0" y="1066800"/>
            <a:ext cx="8840788" cy="1871663"/>
          </a:xfrm>
          <a:prstGeom prst="rect">
            <a:avLst/>
          </a:prstGeom>
          <a:noFill/>
          <a:ln w="9525">
            <a:solidFill>
              <a:srgbClr val="000000"/>
            </a:solidFill>
            <a:miter lim="800000"/>
            <a:headEnd/>
            <a:tailEnd/>
          </a:ln>
        </p:spPr>
      </p:pic>
      <p:sp>
        <p:nvSpPr>
          <p:cNvPr id="27657" name="Rectangle 9"/>
          <p:cNvSpPr>
            <a:spLocks noChangeArrowheads="1"/>
          </p:cNvSpPr>
          <p:nvPr/>
        </p:nvSpPr>
        <p:spPr bwMode="auto">
          <a:xfrm>
            <a:off x="267119" y="5707856"/>
            <a:ext cx="5943600" cy="338138"/>
          </a:xfrm>
          <a:prstGeom prst="rect">
            <a:avLst/>
          </a:prstGeom>
          <a:noFill/>
          <a:ln w="9525">
            <a:noFill/>
            <a:miter lim="800000"/>
            <a:headEnd/>
            <a:tailEnd/>
          </a:ln>
          <a:effectLst/>
        </p:spPr>
        <p:txBody>
          <a:bodyPr anchor="ctr">
            <a:spAutoFit/>
          </a:bodyPr>
          <a:lstStyle/>
          <a:p>
            <a:pPr>
              <a:defRPr/>
            </a:pPr>
            <a:r>
              <a:rPr lang="en-US" sz="1600" dirty="0" err="1">
                <a:solidFill>
                  <a:srgbClr val="FFFF00"/>
                </a:solidFill>
                <a:latin typeface="+mj-lt"/>
              </a:rPr>
              <a:t>Callcut</a:t>
            </a:r>
            <a:r>
              <a:rPr lang="en-US" sz="1600" dirty="0">
                <a:solidFill>
                  <a:srgbClr val="FFFF00"/>
                </a:solidFill>
                <a:latin typeface="+mj-lt"/>
              </a:rPr>
              <a:t>, Journal of Trauma. 70(4):794-801, April 2011.</a:t>
            </a:r>
          </a:p>
        </p:txBody>
      </p:sp>
      <p:pic>
        <p:nvPicPr>
          <p:cNvPr id="9" name="Picture 7" descr="Cover"/>
          <p:cNvPicPr>
            <a:picLocks noChangeAspect="1" noChangeArrowheads="1"/>
          </p:cNvPicPr>
          <p:nvPr/>
        </p:nvPicPr>
        <p:blipFill>
          <a:blip r:embed="rId4" cstate="print"/>
          <a:srcRect/>
          <a:stretch>
            <a:fillRect/>
          </a:stretch>
        </p:blipFill>
        <p:spPr bwMode="auto">
          <a:xfrm>
            <a:off x="0" y="3352800"/>
            <a:ext cx="8840788" cy="2109788"/>
          </a:xfrm>
          <a:prstGeom prst="rect">
            <a:avLst/>
          </a:prstGeom>
          <a:noFill/>
          <a:ln w="9525">
            <a:solidFill>
              <a:srgbClr val="000000"/>
            </a:solidFill>
            <a:miter lim="800000"/>
            <a:headEnd/>
            <a:tailEnd/>
          </a:ln>
        </p:spPr>
      </p:pic>
      <p:cxnSp>
        <p:nvCxnSpPr>
          <p:cNvPr id="11" name="Straight Connector 10"/>
          <p:cNvCxnSpPr/>
          <p:nvPr/>
        </p:nvCxnSpPr>
        <p:spPr>
          <a:xfrm>
            <a:off x="4953000" y="1371600"/>
            <a:ext cx="1295400"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953000" y="3657600"/>
            <a:ext cx="1295400"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74613"/>
            <a:ext cx="2794224" cy="58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t="64513"/>
          <a:stretch>
            <a:fillRect/>
          </a:stretch>
        </p:blipFill>
        <p:spPr bwMode="auto">
          <a:xfrm>
            <a:off x="609600" y="2209800"/>
            <a:ext cx="7967663" cy="1970088"/>
          </a:xfrm>
          <a:prstGeom prst="rect">
            <a:avLst/>
          </a:prstGeom>
          <a:noFill/>
          <a:ln w="9525">
            <a:noFill/>
            <a:miter lim="800000"/>
            <a:headEnd/>
            <a:tailEnd/>
          </a:ln>
        </p:spPr>
      </p:pic>
      <p:sp>
        <p:nvSpPr>
          <p:cNvPr id="17411" name="TextBox 2"/>
          <p:cNvSpPr txBox="1">
            <a:spLocks noChangeArrowheads="1"/>
          </p:cNvSpPr>
          <p:nvPr/>
        </p:nvSpPr>
        <p:spPr bwMode="auto">
          <a:xfrm>
            <a:off x="3048000" y="6255354"/>
            <a:ext cx="4267200" cy="369888"/>
          </a:xfrm>
          <a:prstGeom prst="rect">
            <a:avLst/>
          </a:prstGeom>
          <a:noFill/>
          <a:ln w="9525">
            <a:noFill/>
            <a:miter lim="800000"/>
            <a:headEnd/>
            <a:tailEnd/>
          </a:ln>
        </p:spPr>
        <p:txBody>
          <a:bodyPr>
            <a:spAutoFit/>
          </a:bodyPr>
          <a:lstStyle/>
          <a:p>
            <a:r>
              <a:rPr lang="en-US" sz="1800" dirty="0" err="1">
                <a:solidFill>
                  <a:srgbClr val="FFFF00"/>
                </a:solidFill>
              </a:rPr>
              <a:t>Borgman</a:t>
            </a:r>
            <a:r>
              <a:rPr lang="en-US" sz="1800" dirty="0">
                <a:solidFill>
                  <a:srgbClr val="FFFF00"/>
                </a:solidFill>
              </a:rPr>
              <a:t>. </a:t>
            </a:r>
            <a:r>
              <a:rPr lang="en-US" sz="1800" dirty="0" err="1">
                <a:solidFill>
                  <a:srgbClr val="FFFF00"/>
                </a:solidFill>
              </a:rPr>
              <a:t>Vox</a:t>
            </a:r>
            <a:r>
              <a:rPr lang="en-US" sz="1800" dirty="0">
                <a:solidFill>
                  <a:srgbClr val="FFFF00"/>
                </a:solidFill>
              </a:rPr>
              <a:t> </a:t>
            </a:r>
            <a:r>
              <a:rPr lang="en-US" sz="1800" dirty="0" err="1">
                <a:solidFill>
                  <a:srgbClr val="FFFF00"/>
                </a:solidFill>
              </a:rPr>
              <a:t>Sanguinis</a:t>
            </a:r>
            <a:r>
              <a:rPr lang="en-US" sz="1800" dirty="0">
                <a:solidFill>
                  <a:srgbClr val="FFFF00"/>
                </a:solidFill>
              </a:rPr>
              <a:t>, 2011</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74613"/>
            <a:ext cx="2794224" cy="5833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609600" y="304800"/>
            <a:ext cx="7967663" cy="5551488"/>
          </a:xfrm>
          <a:prstGeom prst="rect">
            <a:avLst/>
          </a:prstGeom>
          <a:noFill/>
          <a:ln w="9525">
            <a:noFill/>
            <a:miter lim="800000"/>
            <a:headEnd/>
            <a:tailEnd/>
          </a:ln>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304800"/>
            <a:ext cx="7772400" cy="1143000"/>
          </a:xfrm>
        </p:spPr>
        <p:txBody>
          <a:bodyPr/>
          <a:lstStyle/>
          <a:p>
            <a:pPr eaLnBrk="1" hangingPunct="1"/>
            <a:r>
              <a:rPr lang="en-US" smtClean="0"/>
              <a:t>Indications for Transfusion</a:t>
            </a:r>
          </a:p>
        </p:txBody>
      </p:sp>
      <p:sp>
        <p:nvSpPr>
          <p:cNvPr id="20483" name="Rectangle 3"/>
          <p:cNvSpPr>
            <a:spLocks noGrp="1" noChangeArrowheads="1"/>
          </p:cNvSpPr>
          <p:nvPr>
            <p:ph type="body" idx="1"/>
          </p:nvPr>
        </p:nvSpPr>
        <p:spPr>
          <a:xfrm>
            <a:off x="685800" y="1600200"/>
            <a:ext cx="8153400" cy="4114800"/>
          </a:xfrm>
        </p:spPr>
        <p:txBody>
          <a:bodyPr/>
          <a:lstStyle/>
          <a:p>
            <a:pPr eaLnBrk="1" hangingPunct="1"/>
            <a:r>
              <a:rPr lang="en-US" smtClean="0"/>
              <a:t>Scoring systems to predict need</a:t>
            </a:r>
          </a:p>
          <a:p>
            <a:pPr lvl="1" eaLnBrk="1" hangingPunct="1"/>
            <a:r>
              <a:rPr lang="en-US" smtClean="0"/>
              <a:t>Trauma Score &lt; 14</a:t>
            </a:r>
          </a:p>
          <a:p>
            <a:pPr lvl="2" eaLnBrk="1" hangingPunct="1"/>
            <a:r>
              <a:rPr lang="en-US" smtClean="0"/>
              <a:t>RR, resp effort, cap refill, SBP, GCS</a:t>
            </a:r>
          </a:p>
          <a:p>
            <a:pPr lvl="1" eaLnBrk="1" hangingPunct="1"/>
            <a:r>
              <a:rPr lang="en-US" smtClean="0"/>
              <a:t>Injury Severity Score &gt; 28</a:t>
            </a:r>
          </a:p>
          <a:p>
            <a:pPr lvl="2" eaLnBrk="1" hangingPunct="1"/>
            <a:r>
              <a:rPr lang="en-US" smtClean="0"/>
              <a:t>Sum of the square of the three most injured regional scores</a:t>
            </a:r>
          </a:p>
          <a:p>
            <a:pPr lvl="1" eaLnBrk="1" hangingPunct="1"/>
            <a:r>
              <a:rPr lang="en-US" smtClean="0"/>
              <a:t>ABC score </a:t>
            </a:r>
            <a:r>
              <a:rPr lang="en-US" u="sng" smtClean="0"/>
              <a:t>&gt;</a:t>
            </a:r>
            <a:r>
              <a:rPr lang="en-US" smtClean="0"/>
              <a:t> 2</a:t>
            </a:r>
          </a:p>
          <a:p>
            <a:pPr lvl="2" eaLnBrk="1" hangingPunct="1"/>
            <a:r>
              <a:rPr lang="en-US" smtClean="0"/>
              <a:t>Penetrating MOI, positive FAST, SBP &lt; 90, HR &gt; 120</a:t>
            </a:r>
          </a:p>
          <a:p>
            <a:pPr lvl="1" eaLnBrk="1" hangingPunct="1"/>
            <a:endParaRPr lang="en-US"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smtClean="0"/>
              <a:t>Disclosures</a:t>
            </a:r>
          </a:p>
        </p:txBody>
      </p:sp>
      <p:sp>
        <p:nvSpPr>
          <p:cNvPr id="4099" name="Content Placeholder 2"/>
          <p:cNvSpPr>
            <a:spLocks noGrp="1"/>
          </p:cNvSpPr>
          <p:nvPr>
            <p:ph idx="1"/>
          </p:nvPr>
        </p:nvSpPr>
        <p:spPr/>
        <p:txBody>
          <a:bodyPr/>
          <a:lstStyle/>
          <a:p>
            <a:r>
              <a:rPr lang="en-US" smtClean="0"/>
              <a:t>None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arl"/>
          <p:cNvPicPr>
            <a:picLocks noChangeAspect="1" noChangeArrowheads="1"/>
          </p:cNvPicPr>
          <p:nvPr/>
        </p:nvPicPr>
        <p:blipFill>
          <a:blip r:embed="rId3" cstate="print"/>
          <a:srcRect/>
          <a:stretch>
            <a:fillRect/>
          </a:stretch>
        </p:blipFill>
        <p:spPr bwMode="auto">
          <a:xfrm>
            <a:off x="2362200" y="609600"/>
            <a:ext cx="4570413" cy="5973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5"/>
          <p:cNvSpPr>
            <a:spLocks noGrp="1" noChangeArrowheads="1"/>
          </p:cNvSpPr>
          <p:nvPr>
            <p:ph type="body" idx="4294967295"/>
          </p:nvPr>
        </p:nvSpPr>
        <p:spPr>
          <a:xfrm>
            <a:off x="0" y="1981200"/>
            <a:ext cx="7772400" cy="4114800"/>
          </a:xfrm>
        </p:spPr>
        <p:txBody>
          <a:bodyPr/>
          <a:lstStyle/>
          <a:p>
            <a:pPr lvl="1" eaLnBrk="1" hangingPunct="1"/>
            <a:endParaRPr lang="en-US" smtClean="0"/>
          </a:p>
          <a:p>
            <a:pPr lvl="1" eaLnBrk="1" hangingPunct="1"/>
            <a:endParaRPr lang="en-US" smtClean="0"/>
          </a:p>
        </p:txBody>
      </p:sp>
      <p:pic>
        <p:nvPicPr>
          <p:cNvPr id="22531" name="Picture 9"/>
          <p:cNvPicPr>
            <a:picLocks noChangeAspect="1" noChangeArrowheads="1"/>
          </p:cNvPicPr>
          <p:nvPr/>
        </p:nvPicPr>
        <p:blipFill>
          <a:blip r:embed="rId3" cstate="print"/>
          <a:srcRect/>
          <a:stretch>
            <a:fillRect/>
          </a:stretch>
        </p:blipFill>
        <p:spPr bwMode="auto">
          <a:xfrm>
            <a:off x="1371600" y="2743200"/>
            <a:ext cx="7394575" cy="3787775"/>
          </a:xfrm>
          <a:prstGeom prst="rect">
            <a:avLst/>
          </a:prstGeom>
          <a:noFill/>
          <a:ln w="9525">
            <a:noFill/>
            <a:miter lim="800000"/>
            <a:headEnd/>
            <a:tailEnd/>
          </a:ln>
        </p:spPr>
      </p:pic>
      <p:sp>
        <p:nvSpPr>
          <p:cNvPr id="22532" name="Text Box 10"/>
          <p:cNvSpPr txBox="1">
            <a:spLocks noChangeArrowheads="1"/>
          </p:cNvSpPr>
          <p:nvPr/>
        </p:nvSpPr>
        <p:spPr bwMode="auto">
          <a:xfrm>
            <a:off x="0" y="6491288"/>
            <a:ext cx="1981200" cy="366712"/>
          </a:xfrm>
          <a:prstGeom prst="rect">
            <a:avLst/>
          </a:prstGeom>
          <a:noFill/>
          <a:ln w="9525">
            <a:noFill/>
            <a:miter lim="800000"/>
            <a:headEnd/>
            <a:tailEnd/>
          </a:ln>
        </p:spPr>
        <p:txBody>
          <a:bodyPr>
            <a:spAutoFit/>
          </a:bodyPr>
          <a:lstStyle/>
          <a:p>
            <a:pPr>
              <a:spcBef>
                <a:spcPct val="50000"/>
              </a:spcBef>
            </a:pPr>
            <a:r>
              <a:rPr lang="en-US" sz="1800" b="1">
                <a:solidFill>
                  <a:srgbClr val="FFFF00"/>
                </a:solidFill>
              </a:rPr>
              <a:t>2003; 54:898</a:t>
            </a:r>
          </a:p>
        </p:txBody>
      </p:sp>
      <p:pic>
        <p:nvPicPr>
          <p:cNvPr id="22533" name="Picture 11"/>
          <p:cNvPicPr>
            <a:picLocks noChangeAspect="1" noChangeArrowheads="1"/>
          </p:cNvPicPr>
          <p:nvPr/>
        </p:nvPicPr>
        <p:blipFill>
          <a:blip r:embed="rId4" cstate="print"/>
          <a:srcRect l="4280" r="4451"/>
          <a:stretch>
            <a:fillRect/>
          </a:stretch>
        </p:blipFill>
        <p:spPr bwMode="auto">
          <a:xfrm>
            <a:off x="368300" y="0"/>
            <a:ext cx="8775700" cy="2790825"/>
          </a:xfrm>
          <a:prstGeom prst="rect">
            <a:avLst/>
          </a:prstGeom>
          <a:noFill/>
          <a:ln w="9525">
            <a:noFill/>
            <a:miter lim="800000"/>
            <a:headEnd/>
            <a:tailEnd/>
          </a:ln>
        </p:spPr>
      </p:pic>
      <p:sp>
        <p:nvSpPr>
          <p:cNvPr id="22534" name="Rectangle 14"/>
          <p:cNvSpPr>
            <a:spLocks noChangeArrowheads="1"/>
          </p:cNvSpPr>
          <p:nvPr/>
        </p:nvSpPr>
        <p:spPr bwMode="auto">
          <a:xfrm>
            <a:off x="1828800" y="6096000"/>
            <a:ext cx="6781800" cy="228600"/>
          </a:xfrm>
          <a:prstGeom prst="rect">
            <a:avLst/>
          </a:prstGeom>
          <a:noFill/>
          <a:ln w="28575">
            <a:solidFill>
              <a:srgbClr val="FF3300"/>
            </a:solidFill>
            <a:miter lim="800000"/>
            <a:headEnd/>
            <a:tailEnd/>
          </a:ln>
        </p:spPr>
        <p:txBody>
          <a:bodyPr wrap="none" anchor="ctr"/>
          <a:lstStyle/>
          <a:p>
            <a:endParaRPr lang="en-US"/>
          </a:p>
        </p:txBody>
      </p:sp>
      <p:sp>
        <p:nvSpPr>
          <p:cNvPr id="22535" name="Text Box 15"/>
          <p:cNvSpPr txBox="1">
            <a:spLocks noChangeArrowheads="1"/>
          </p:cNvSpPr>
          <p:nvPr/>
        </p:nvSpPr>
        <p:spPr bwMode="auto">
          <a:xfrm>
            <a:off x="2971800" y="3505200"/>
            <a:ext cx="1752600" cy="457200"/>
          </a:xfrm>
          <a:prstGeom prst="rect">
            <a:avLst/>
          </a:prstGeom>
          <a:noFill/>
          <a:ln w="9525">
            <a:noFill/>
            <a:miter lim="800000"/>
            <a:headEnd/>
            <a:tailEnd/>
          </a:ln>
        </p:spPr>
        <p:txBody>
          <a:bodyPr>
            <a:spAutoFit/>
          </a:bodyPr>
          <a:lstStyle/>
          <a:p>
            <a:pPr>
              <a:spcBef>
                <a:spcPct val="50000"/>
              </a:spcBef>
            </a:pPr>
            <a:r>
              <a:rPr lang="en-US"/>
              <a:t>N=15,000</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t="19876" r="32956"/>
          <a:stretch>
            <a:fillRect/>
          </a:stretch>
        </p:blipFill>
        <p:spPr bwMode="auto">
          <a:xfrm>
            <a:off x="228600" y="1676400"/>
            <a:ext cx="8683625" cy="3686175"/>
          </a:xfrm>
          <a:prstGeom prst="rect">
            <a:avLst/>
          </a:prstGeom>
          <a:noFill/>
          <a:ln w="9525">
            <a:noFill/>
            <a:miter lim="800000"/>
            <a:headEnd/>
            <a:tailEnd/>
          </a:ln>
        </p:spPr>
      </p:pic>
      <p:sp>
        <p:nvSpPr>
          <p:cNvPr id="23555" name="Text Box 3"/>
          <p:cNvSpPr txBox="1">
            <a:spLocks noChangeArrowheads="1"/>
          </p:cNvSpPr>
          <p:nvPr/>
        </p:nvSpPr>
        <p:spPr bwMode="auto">
          <a:xfrm>
            <a:off x="228600" y="6248400"/>
            <a:ext cx="3200400" cy="366713"/>
          </a:xfrm>
          <a:prstGeom prst="rect">
            <a:avLst/>
          </a:prstGeom>
          <a:noFill/>
          <a:ln w="9525">
            <a:noFill/>
            <a:miter lim="800000"/>
            <a:headEnd/>
            <a:tailEnd/>
          </a:ln>
        </p:spPr>
        <p:txBody>
          <a:bodyPr>
            <a:spAutoFit/>
          </a:bodyPr>
          <a:lstStyle/>
          <a:p>
            <a:pPr>
              <a:spcBef>
                <a:spcPct val="50000"/>
              </a:spcBef>
            </a:pPr>
            <a:r>
              <a:rPr lang="en-US" sz="1800" b="1">
                <a:solidFill>
                  <a:srgbClr val="FFFF00"/>
                </a:solidFill>
              </a:rPr>
              <a:t>J Trauma 2003; 54:898</a:t>
            </a:r>
          </a:p>
        </p:txBody>
      </p:sp>
      <p:sp>
        <p:nvSpPr>
          <p:cNvPr id="23556" name="Rectangle 4"/>
          <p:cNvSpPr>
            <a:spLocks noChangeArrowheads="1"/>
          </p:cNvSpPr>
          <p:nvPr/>
        </p:nvSpPr>
        <p:spPr bwMode="auto">
          <a:xfrm>
            <a:off x="1066800" y="5105400"/>
            <a:ext cx="7772400" cy="228600"/>
          </a:xfrm>
          <a:prstGeom prst="rect">
            <a:avLst/>
          </a:prstGeom>
          <a:noFill/>
          <a:ln w="28575">
            <a:solidFill>
              <a:srgbClr val="FF3300"/>
            </a:solidFill>
            <a:miter lim="800000"/>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mtClean="0"/>
              <a:t>PRBC and Mortality</a:t>
            </a:r>
          </a:p>
        </p:txBody>
      </p:sp>
      <p:pic>
        <p:nvPicPr>
          <p:cNvPr id="24579" name="Picture 4" descr="RBC and death"/>
          <p:cNvPicPr>
            <a:picLocks noChangeAspect="1" noChangeArrowheads="1"/>
          </p:cNvPicPr>
          <p:nvPr/>
        </p:nvPicPr>
        <p:blipFill>
          <a:blip r:embed="rId2" cstate="print"/>
          <a:srcRect/>
          <a:stretch>
            <a:fillRect/>
          </a:stretch>
        </p:blipFill>
        <p:spPr bwMode="auto">
          <a:xfrm>
            <a:off x="990600" y="1828800"/>
            <a:ext cx="7440613" cy="4119563"/>
          </a:xfrm>
          <a:prstGeom prst="rect">
            <a:avLst/>
          </a:prstGeom>
          <a:noFill/>
          <a:ln w="9525">
            <a:noFill/>
            <a:miter lim="800000"/>
            <a:headEnd/>
            <a:tailEnd/>
          </a:ln>
        </p:spPr>
      </p:pic>
      <p:sp>
        <p:nvSpPr>
          <p:cNvPr id="24580" name="Text Box 5"/>
          <p:cNvSpPr txBox="1">
            <a:spLocks noChangeArrowheads="1"/>
          </p:cNvSpPr>
          <p:nvPr/>
        </p:nvSpPr>
        <p:spPr bwMode="auto">
          <a:xfrm>
            <a:off x="3124200" y="6324600"/>
            <a:ext cx="5257800" cy="366713"/>
          </a:xfrm>
          <a:prstGeom prst="rect">
            <a:avLst/>
          </a:prstGeom>
          <a:noFill/>
          <a:ln w="9525">
            <a:noFill/>
            <a:miter lim="800000"/>
            <a:headEnd/>
            <a:tailEnd/>
          </a:ln>
        </p:spPr>
        <p:txBody>
          <a:bodyPr>
            <a:spAutoFit/>
          </a:bodyPr>
          <a:lstStyle/>
          <a:p>
            <a:pPr>
              <a:spcBef>
                <a:spcPct val="50000"/>
              </a:spcBef>
            </a:pPr>
            <a:r>
              <a:rPr lang="en-US" sz="1800" dirty="0" err="1">
                <a:solidFill>
                  <a:srgbClr val="FFFF00"/>
                </a:solidFill>
              </a:rPr>
              <a:t>Crit</a:t>
            </a:r>
            <a:r>
              <a:rPr lang="en-US" sz="1800" dirty="0">
                <a:solidFill>
                  <a:srgbClr val="FFFF00"/>
                </a:solidFill>
              </a:rPr>
              <a:t> Care Med 2008; 36 (9)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2" name="Picture 1026"/>
          <p:cNvPicPr>
            <a:picLocks noChangeAspect="1" noChangeArrowheads="1"/>
          </p:cNvPicPr>
          <p:nvPr/>
        </p:nvPicPr>
        <p:blipFill>
          <a:blip r:embed="rId3" cstate="print"/>
          <a:srcRect r="11642"/>
          <a:stretch>
            <a:fillRect/>
          </a:stretch>
        </p:blipFill>
        <p:spPr bwMode="auto">
          <a:xfrm>
            <a:off x="0" y="0"/>
            <a:ext cx="9144000" cy="2947988"/>
          </a:xfrm>
          <a:prstGeom prst="rect">
            <a:avLst/>
          </a:prstGeom>
          <a:noFill/>
          <a:ln w="9525">
            <a:noFill/>
            <a:miter lim="800000"/>
            <a:headEnd/>
            <a:tailEnd/>
          </a:ln>
        </p:spPr>
      </p:pic>
      <p:sp>
        <p:nvSpPr>
          <p:cNvPr id="25603" name="Text Box 1027"/>
          <p:cNvSpPr txBox="1">
            <a:spLocks noChangeArrowheads="1"/>
          </p:cNvSpPr>
          <p:nvPr/>
        </p:nvSpPr>
        <p:spPr bwMode="auto">
          <a:xfrm>
            <a:off x="304800" y="6172200"/>
            <a:ext cx="3505200" cy="366713"/>
          </a:xfrm>
          <a:prstGeom prst="rect">
            <a:avLst/>
          </a:prstGeom>
          <a:noFill/>
          <a:ln w="9525">
            <a:noFill/>
            <a:miter lim="800000"/>
            <a:headEnd/>
            <a:tailEnd/>
          </a:ln>
        </p:spPr>
        <p:txBody>
          <a:bodyPr>
            <a:spAutoFit/>
          </a:bodyPr>
          <a:lstStyle/>
          <a:p>
            <a:pPr>
              <a:spcBef>
                <a:spcPct val="50000"/>
              </a:spcBef>
            </a:pPr>
            <a:r>
              <a:rPr lang="en-US" sz="1800" b="1">
                <a:solidFill>
                  <a:srgbClr val="FFFF00"/>
                </a:solidFill>
              </a:rPr>
              <a:t>CCM 2005; 33: 1104</a:t>
            </a:r>
          </a:p>
        </p:txBody>
      </p:sp>
      <p:pic>
        <p:nvPicPr>
          <p:cNvPr id="25604" name="Picture 1029"/>
          <p:cNvPicPr>
            <a:picLocks noChangeAspect="1" noChangeArrowheads="1"/>
          </p:cNvPicPr>
          <p:nvPr/>
        </p:nvPicPr>
        <p:blipFill>
          <a:blip r:embed="rId4" cstate="print"/>
          <a:srcRect t="4294" r="37428"/>
          <a:stretch>
            <a:fillRect/>
          </a:stretch>
        </p:blipFill>
        <p:spPr bwMode="auto">
          <a:xfrm>
            <a:off x="2895600" y="2895600"/>
            <a:ext cx="4495800" cy="39624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09600" y="152400"/>
            <a:ext cx="7772400" cy="1143000"/>
          </a:xfrm>
        </p:spPr>
        <p:txBody>
          <a:bodyPr/>
          <a:lstStyle/>
          <a:p>
            <a:pPr eaLnBrk="1" hangingPunct="1"/>
            <a:r>
              <a:rPr lang="en-US" smtClean="0"/>
              <a:t>Sludging</a:t>
            </a:r>
          </a:p>
        </p:txBody>
      </p:sp>
      <p:pic>
        <p:nvPicPr>
          <p:cNvPr id="26627" name="Picture 3"/>
          <p:cNvPicPr preferRelativeResize="0">
            <a:picLocks noChangeAspect="1" noChangeArrowheads="1"/>
          </p:cNvPicPr>
          <p:nvPr/>
        </p:nvPicPr>
        <p:blipFill>
          <a:blip r:embed="rId3" cstate="print"/>
          <a:srcRect l="2550" t="20003" r="3751" b="5000"/>
          <a:stretch>
            <a:fillRect/>
          </a:stretch>
        </p:blipFill>
        <p:spPr bwMode="auto">
          <a:xfrm>
            <a:off x="1066800" y="1143000"/>
            <a:ext cx="7148513" cy="49307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2"/>
          <p:cNvPicPr preferRelativeResize="0">
            <a:picLocks noChangeArrowheads="1"/>
          </p:cNvPicPr>
          <p:nvPr/>
        </p:nvPicPr>
        <p:blipFill>
          <a:blip r:embed="rId3" cstate="print"/>
          <a:srcRect r="1250" b="5000"/>
          <a:stretch>
            <a:fillRect/>
          </a:stretch>
        </p:blipFill>
        <p:spPr bwMode="auto">
          <a:xfrm>
            <a:off x="1371600" y="1600200"/>
            <a:ext cx="6019800" cy="4343400"/>
          </a:xfrm>
          <a:prstGeom prst="rect">
            <a:avLst/>
          </a:prstGeom>
          <a:noFill/>
          <a:ln w="9525">
            <a:noFill/>
            <a:miter lim="800000"/>
            <a:headEnd/>
            <a:tailEnd/>
          </a:ln>
        </p:spPr>
      </p:pic>
      <p:sp>
        <p:nvSpPr>
          <p:cNvPr id="27651" name="Text Box 3"/>
          <p:cNvSpPr txBox="1">
            <a:spLocks noChangeArrowheads="1"/>
          </p:cNvSpPr>
          <p:nvPr/>
        </p:nvSpPr>
        <p:spPr bwMode="auto">
          <a:xfrm>
            <a:off x="6858000" y="4038600"/>
            <a:ext cx="1981200" cy="457200"/>
          </a:xfrm>
          <a:prstGeom prst="rect">
            <a:avLst/>
          </a:prstGeom>
          <a:noFill/>
          <a:ln w="9525">
            <a:noFill/>
            <a:miter lim="800000"/>
            <a:headEnd/>
            <a:tailEnd/>
          </a:ln>
        </p:spPr>
        <p:txBody>
          <a:bodyPr>
            <a:spAutoFit/>
          </a:bodyPr>
          <a:lstStyle/>
          <a:p>
            <a:pPr>
              <a:spcBef>
                <a:spcPct val="50000"/>
              </a:spcBef>
            </a:pPr>
            <a:endParaRPr lang="en-US"/>
          </a:p>
        </p:txBody>
      </p:sp>
      <p:sp>
        <p:nvSpPr>
          <p:cNvPr id="27652" name="Text Box 4"/>
          <p:cNvSpPr txBox="1">
            <a:spLocks noChangeArrowheads="1"/>
          </p:cNvSpPr>
          <p:nvPr/>
        </p:nvSpPr>
        <p:spPr bwMode="auto">
          <a:xfrm>
            <a:off x="990600" y="6172200"/>
            <a:ext cx="4038600" cy="366713"/>
          </a:xfrm>
          <a:prstGeom prst="rect">
            <a:avLst/>
          </a:prstGeom>
          <a:noFill/>
          <a:ln w="9525">
            <a:noFill/>
            <a:miter lim="800000"/>
            <a:headEnd/>
            <a:tailEnd/>
          </a:ln>
        </p:spPr>
        <p:txBody>
          <a:bodyPr>
            <a:spAutoFit/>
          </a:bodyPr>
          <a:lstStyle/>
          <a:p>
            <a:pPr>
              <a:spcBef>
                <a:spcPct val="50000"/>
              </a:spcBef>
            </a:pPr>
            <a:r>
              <a:rPr lang="en-US" sz="1800" b="1">
                <a:solidFill>
                  <a:srgbClr val="FFFF00"/>
                </a:solidFill>
              </a:rPr>
              <a:t>Marik, JAMA 1993; 269:3024</a:t>
            </a:r>
          </a:p>
        </p:txBody>
      </p:sp>
      <p:sp>
        <p:nvSpPr>
          <p:cNvPr id="27653" name="Rectangle 5"/>
          <p:cNvSpPr>
            <a:spLocks noGrp="1" noChangeArrowheads="1"/>
          </p:cNvSpPr>
          <p:nvPr>
            <p:ph type="title"/>
          </p:nvPr>
        </p:nvSpPr>
        <p:spPr>
          <a:xfrm>
            <a:off x="685800" y="304800"/>
            <a:ext cx="7772400" cy="1143000"/>
          </a:xfrm>
          <a:noFill/>
        </p:spPr>
        <p:txBody>
          <a:bodyPr/>
          <a:lstStyle/>
          <a:p>
            <a:pPr eaLnBrk="1" hangingPunct="1"/>
            <a:r>
              <a:rPr lang="en-US" smtClean="0"/>
              <a:t>Sludging</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09600" y="228600"/>
            <a:ext cx="7772400" cy="1143000"/>
          </a:xfrm>
        </p:spPr>
        <p:txBody>
          <a:bodyPr/>
          <a:lstStyle/>
          <a:p>
            <a:pPr eaLnBrk="1" hangingPunct="1"/>
            <a:r>
              <a:rPr lang="en-US" sz="4000" smtClean="0"/>
              <a:t>Biological Impact of RBC Storage</a:t>
            </a:r>
          </a:p>
        </p:txBody>
      </p:sp>
      <p:pic>
        <p:nvPicPr>
          <p:cNvPr id="28675" name="Picture 4" descr="ovidweb"/>
          <p:cNvPicPr>
            <a:picLocks noChangeAspect="1" noChangeArrowheads="1"/>
          </p:cNvPicPr>
          <p:nvPr/>
        </p:nvPicPr>
        <p:blipFill>
          <a:blip r:embed="rId2" cstate="print"/>
          <a:srcRect/>
          <a:stretch>
            <a:fillRect/>
          </a:stretch>
        </p:blipFill>
        <p:spPr bwMode="auto">
          <a:xfrm>
            <a:off x="1143000" y="1295400"/>
            <a:ext cx="6737350" cy="4241800"/>
          </a:xfrm>
          <a:prstGeom prst="rect">
            <a:avLst/>
          </a:prstGeom>
          <a:noFill/>
          <a:ln w="9525">
            <a:noFill/>
            <a:miter lim="800000"/>
            <a:headEnd/>
            <a:tailEnd/>
          </a:ln>
        </p:spPr>
      </p:pic>
      <p:sp>
        <p:nvSpPr>
          <p:cNvPr id="28676" name="Text Box 5"/>
          <p:cNvSpPr txBox="1">
            <a:spLocks noChangeArrowheads="1"/>
          </p:cNvSpPr>
          <p:nvPr/>
        </p:nvSpPr>
        <p:spPr bwMode="auto">
          <a:xfrm>
            <a:off x="3068934" y="6199606"/>
            <a:ext cx="5334000" cy="366713"/>
          </a:xfrm>
          <a:prstGeom prst="rect">
            <a:avLst/>
          </a:prstGeom>
          <a:noFill/>
          <a:ln w="9525">
            <a:noFill/>
            <a:miter lim="800000"/>
            <a:headEnd/>
            <a:tailEnd/>
          </a:ln>
        </p:spPr>
        <p:txBody>
          <a:bodyPr>
            <a:spAutoFit/>
          </a:bodyPr>
          <a:lstStyle/>
          <a:p>
            <a:pPr>
              <a:spcBef>
                <a:spcPct val="50000"/>
              </a:spcBef>
            </a:pPr>
            <a:r>
              <a:rPr lang="en-US" sz="1800" dirty="0" err="1">
                <a:solidFill>
                  <a:srgbClr val="FFFF00"/>
                </a:solidFill>
              </a:rPr>
              <a:t>Crit</a:t>
            </a:r>
            <a:r>
              <a:rPr lang="en-US" sz="1800" dirty="0">
                <a:solidFill>
                  <a:srgbClr val="FFFF00"/>
                </a:solidFill>
              </a:rPr>
              <a:t> Care Med 2007; 35 : 2576</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1447800"/>
            <a:ext cx="3352800" cy="2133600"/>
          </a:xfrm>
        </p:spPr>
        <p:txBody>
          <a:bodyPr/>
          <a:lstStyle/>
          <a:p>
            <a:r>
              <a:rPr lang="en-US" dirty="0" smtClean="0"/>
              <a:t>Age of Blood and Mortality</a:t>
            </a:r>
            <a:endParaRPr lang="en-US" dirty="0"/>
          </a:p>
        </p:txBody>
      </p:sp>
      <p:pic>
        <p:nvPicPr>
          <p:cNvPr id="2050" name="Picture 2"/>
          <p:cNvPicPr>
            <a:picLocks noChangeAspect="1" noChangeArrowheads="1"/>
          </p:cNvPicPr>
          <p:nvPr/>
        </p:nvPicPr>
        <p:blipFill>
          <a:blip r:embed="rId2" cstate="print"/>
          <a:srcRect l="58573"/>
          <a:stretch>
            <a:fillRect/>
          </a:stretch>
        </p:blipFill>
        <p:spPr bwMode="auto">
          <a:xfrm>
            <a:off x="457200" y="0"/>
            <a:ext cx="4257675" cy="6734175"/>
          </a:xfrm>
          <a:prstGeom prst="rect">
            <a:avLst/>
          </a:prstGeom>
          <a:noFill/>
          <a:ln w="9525">
            <a:noFill/>
            <a:miter lim="800000"/>
            <a:headEnd/>
            <a:tailEnd/>
          </a:ln>
        </p:spPr>
      </p:pic>
      <p:sp>
        <p:nvSpPr>
          <p:cNvPr id="6" name="TextBox 5"/>
          <p:cNvSpPr txBox="1"/>
          <p:nvPr/>
        </p:nvSpPr>
        <p:spPr>
          <a:xfrm>
            <a:off x="5105400" y="4800600"/>
            <a:ext cx="3200400" cy="646331"/>
          </a:xfrm>
          <a:prstGeom prst="rect">
            <a:avLst/>
          </a:prstGeom>
          <a:noFill/>
        </p:spPr>
        <p:txBody>
          <a:bodyPr wrap="square" rtlCol="0">
            <a:spAutoFit/>
          </a:bodyPr>
          <a:lstStyle/>
          <a:p>
            <a:r>
              <a:rPr lang="en-US" sz="1800" dirty="0" smtClean="0">
                <a:solidFill>
                  <a:srgbClr val="FFFF00"/>
                </a:solidFill>
              </a:rPr>
              <a:t>Wang et al. Transfusion. 2012; 52:1184-96</a:t>
            </a:r>
            <a:endParaRPr lang="en-US" sz="18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152400"/>
            <a:ext cx="7772400" cy="1143000"/>
          </a:xfrm>
        </p:spPr>
        <p:txBody>
          <a:bodyPr/>
          <a:lstStyle/>
          <a:p>
            <a:pPr eaLnBrk="1" hangingPunct="1"/>
            <a:r>
              <a:rPr lang="en-US" sz="4000" smtClean="0"/>
              <a:t>Age of RBC and Mortality in Massive Transfusion</a:t>
            </a:r>
          </a:p>
        </p:txBody>
      </p:sp>
      <p:pic>
        <p:nvPicPr>
          <p:cNvPr id="29699" name="Picture 4" descr="ovidweb"/>
          <p:cNvPicPr>
            <a:picLocks noChangeAspect="1" noChangeArrowheads="1"/>
          </p:cNvPicPr>
          <p:nvPr/>
        </p:nvPicPr>
        <p:blipFill>
          <a:blip r:embed="rId3" cstate="print"/>
          <a:srcRect/>
          <a:stretch>
            <a:fillRect/>
          </a:stretch>
        </p:blipFill>
        <p:spPr bwMode="auto">
          <a:xfrm>
            <a:off x="93663" y="1752600"/>
            <a:ext cx="9050337" cy="3082925"/>
          </a:xfrm>
          <a:prstGeom prst="rect">
            <a:avLst/>
          </a:prstGeom>
          <a:noFill/>
          <a:ln w="9525">
            <a:noFill/>
            <a:miter lim="800000"/>
            <a:headEnd/>
            <a:tailEnd/>
          </a:ln>
        </p:spPr>
      </p:pic>
      <p:sp>
        <p:nvSpPr>
          <p:cNvPr id="29700" name="Text Box 5"/>
          <p:cNvSpPr txBox="1">
            <a:spLocks noChangeArrowheads="1"/>
          </p:cNvSpPr>
          <p:nvPr/>
        </p:nvSpPr>
        <p:spPr bwMode="auto">
          <a:xfrm>
            <a:off x="0" y="5486400"/>
            <a:ext cx="3048000" cy="366713"/>
          </a:xfrm>
          <a:prstGeom prst="rect">
            <a:avLst/>
          </a:prstGeom>
          <a:noFill/>
          <a:ln w="9525">
            <a:noFill/>
            <a:miter lim="800000"/>
            <a:headEnd/>
            <a:tailEnd/>
          </a:ln>
        </p:spPr>
        <p:txBody>
          <a:bodyPr>
            <a:spAutoFit/>
          </a:bodyPr>
          <a:lstStyle/>
          <a:p>
            <a:pPr>
              <a:spcBef>
                <a:spcPct val="50000"/>
              </a:spcBef>
            </a:pPr>
            <a:r>
              <a:rPr lang="en-US" sz="1800" b="1">
                <a:solidFill>
                  <a:srgbClr val="FFFF00"/>
                </a:solidFill>
              </a:rPr>
              <a:t>J Trauma 2008; 65 : 279</a:t>
            </a:r>
          </a:p>
        </p:txBody>
      </p:sp>
      <p:sp>
        <p:nvSpPr>
          <p:cNvPr id="29701" name="Rectangle 6"/>
          <p:cNvSpPr>
            <a:spLocks noChangeArrowheads="1"/>
          </p:cNvSpPr>
          <p:nvPr/>
        </p:nvSpPr>
        <p:spPr bwMode="auto">
          <a:xfrm>
            <a:off x="5562600" y="2590800"/>
            <a:ext cx="1447800" cy="1828800"/>
          </a:xfrm>
          <a:prstGeom prst="rect">
            <a:avLst/>
          </a:prstGeom>
          <a:noFill/>
          <a:ln w="28575">
            <a:solidFill>
              <a:srgbClr val="FF0000"/>
            </a:solidFill>
            <a:miter lim="800000"/>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smtClean="0"/>
              <a:t>Objectives</a:t>
            </a:r>
          </a:p>
        </p:txBody>
      </p:sp>
      <p:sp>
        <p:nvSpPr>
          <p:cNvPr id="5123" name="Rectangle 3"/>
          <p:cNvSpPr>
            <a:spLocks noGrp="1" noChangeArrowheads="1"/>
          </p:cNvSpPr>
          <p:nvPr>
            <p:ph type="body" idx="1"/>
          </p:nvPr>
        </p:nvSpPr>
        <p:spPr/>
        <p:txBody>
          <a:bodyPr/>
          <a:lstStyle/>
          <a:p>
            <a:pPr eaLnBrk="1" hangingPunct="1"/>
            <a:r>
              <a:rPr lang="en-US" dirty="0" smtClean="0"/>
              <a:t>Background on hemorrhage and transfusion</a:t>
            </a:r>
          </a:p>
          <a:p>
            <a:pPr eaLnBrk="1" hangingPunct="1"/>
            <a:r>
              <a:rPr lang="en-US" dirty="0" smtClean="0"/>
              <a:t>Risks/Benefits of blood product transfusion</a:t>
            </a:r>
          </a:p>
          <a:p>
            <a:pPr eaLnBrk="1" hangingPunct="1"/>
            <a:r>
              <a:rPr lang="en-US" dirty="0" smtClean="0"/>
              <a:t>Review evidence basis for damage control resuscitation</a:t>
            </a:r>
          </a:p>
          <a:p>
            <a:pPr eaLnBrk="1" hangingPunct="1"/>
            <a:endParaRPr lang="en-US" dirty="0" smtClean="0"/>
          </a:p>
          <a:p>
            <a:pPr eaLnBrk="1" hangingPunct="1"/>
            <a:endParaRPr lang="en-US"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609600"/>
            <a:ext cx="8153400" cy="1143000"/>
          </a:xfrm>
        </p:spPr>
        <p:txBody>
          <a:bodyPr/>
          <a:lstStyle/>
          <a:p>
            <a:pPr eaLnBrk="1" hangingPunct="1"/>
            <a:r>
              <a:rPr lang="en-US" smtClean="0"/>
              <a:t>Mechanisms to Explain Detrimental Effects of Transfusion</a:t>
            </a:r>
          </a:p>
        </p:txBody>
      </p:sp>
      <p:sp>
        <p:nvSpPr>
          <p:cNvPr id="30723" name="Rectangle 3"/>
          <p:cNvSpPr>
            <a:spLocks noGrp="1" noChangeArrowheads="1"/>
          </p:cNvSpPr>
          <p:nvPr>
            <p:ph type="body" idx="1"/>
          </p:nvPr>
        </p:nvSpPr>
        <p:spPr>
          <a:xfrm>
            <a:off x="381000" y="1981200"/>
            <a:ext cx="8458200" cy="4114800"/>
          </a:xfrm>
        </p:spPr>
        <p:txBody>
          <a:bodyPr/>
          <a:lstStyle/>
          <a:p>
            <a:pPr eaLnBrk="1" hangingPunct="1"/>
            <a:r>
              <a:rPr lang="en-US" smtClean="0"/>
              <a:t>Transfusion Related Acute Lung Injury </a:t>
            </a:r>
            <a:r>
              <a:rPr lang="en-US" b="1" smtClean="0">
                <a:solidFill>
                  <a:srgbClr val="FF3300"/>
                </a:solidFill>
              </a:rPr>
              <a:t>(TRALI)</a:t>
            </a:r>
          </a:p>
          <a:p>
            <a:pPr eaLnBrk="1" hangingPunct="1"/>
            <a:r>
              <a:rPr lang="en-US" smtClean="0"/>
              <a:t>Transfusion Associated Volume Overload </a:t>
            </a:r>
            <a:r>
              <a:rPr lang="en-US" b="1" smtClean="0">
                <a:solidFill>
                  <a:srgbClr val="FF3300"/>
                </a:solidFill>
              </a:rPr>
              <a:t>(TACO)</a:t>
            </a:r>
          </a:p>
          <a:p>
            <a:pPr eaLnBrk="1" hangingPunct="1"/>
            <a:r>
              <a:rPr lang="en-US" smtClean="0"/>
              <a:t>Transfusion Related Immunomodulation </a:t>
            </a:r>
            <a:r>
              <a:rPr lang="en-US" b="1" smtClean="0">
                <a:solidFill>
                  <a:srgbClr val="FF3300"/>
                </a:solidFill>
              </a:rPr>
              <a:t>(TRIM)</a:t>
            </a:r>
            <a:endParaRPr lang="en-US"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smtClean="0"/>
              <a:t>TRALI</a:t>
            </a:r>
          </a:p>
        </p:txBody>
      </p:sp>
      <p:sp>
        <p:nvSpPr>
          <p:cNvPr id="31747" name="Rectangle 3"/>
          <p:cNvSpPr>
            <a:spLocks noGrp="1" noChangeArrowheads="1"/>
          </p:cNvSpPr>
          <p:nvPr>
            <p:ph type="body" idx="1"/>
          </p:nvPr>
        </p:nvSpPr>
        <p:spPr/>
        <p:txBody>
          <a:bodyPr/>
          <a:lstStyle/>
          <a:p>
            <a:pPr eaLnBrk="1" hangingPunct="1"/>
            <a:r>
              <a:rPr lang="en-US" smtClean="0"/>
              <a:t>Non-cardiogenic pulm edema within 4 hours of transfusion</a:t>
            </a:r>
          </a:p>
          <a:p>
            <a:pPr eaLnBrk="1" hangingPunct="1"/>
            <a:r>
              <a:rPr lang="en-US" smtClean="0"/>
              <a:t>Incidence 1:10,000 – 1:100,000</a:t>
            </a:r>
          </a:p>
          <a:p>
            <a:pPr eaLnBrk="1" hangingPunct="1"/>
            <a:r>
              <a:rPr lang="en-US" smtClean="0"/>
              <a:t>Confounded in setting of pre-existing lung injury/ARDS/Contusion</a:t>
            </a:r>
          </a:p>
          <a:p>
            <a:pPr eaLnBrk="1" hangingPunct="1"/>
            <a:r>
              <a:rPr lang="en-US" smtClean="0"/>
              <a:t>Inflammatory reaction to transfused protein/antigen – </a:t>
            </a:r>
            <a:r>
              <a:rPr lang="en-US" b="1" smtClean="0">
                <a:solidFill>
                  <a:srgbClr val="FFFF00"/>
                </a:solidFill>
              </a:rPr>
              <a:t>highest risk with FFP</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TRALI</a:t>
            </a:r>
            <a:endParaRPr lang="en-US" dirty="0"/>
          </a:p>
        </p:txBody>
      </p:sp>
      <p:pic>
        <p:nvPicPr>
          <p:cNvPr id="1026" name="Picture 2"/>
          <p:cNvPicPr>
            <a:picLocks noChangeAspect="1" noChangeArrowheads="1"/>
          </p:cNvPicPr>
          <p:nvPr/>
        </p:nvPicPr>
        <p:blipFill>
          <a:blip r:embed="rId3" cstate="print"/>
          <a:srcRect l="1636" r="1840"/>
          <a:stretch>
            <a:fillRect/>
          </a:stretch>
        </p:blipFill>
        <p:spPr bwMode="auto">
          <a:xfrm>
            <a:off x="152400" y="1981200"/>
            <a:ext cx="8991600" cy="3586163"/>
          </a:xfrm>
          <a:prstGeom prst="rect">
            <a:avLst/>
          </a:prstGeom>
          <a:noFill/>
          <a:ln w="9525">
            <a:noFill/>
            <a:miter lim="800000"/>
            <a:headEnd/>
            <a:tailEnd/>
          </a:ln>
        </p:spPr>
      </p:pic>
      <p:sp>
        <p:nvSpPr>
          <p:cNvPr id="5" name="TextBox 4"/>
          <p:cNvSpPr txBox="1"/>
          <p:nvPr/>
        </p:nvSpPr>
        <p:spPr>
          <a:xfrm>
            <a:off x="457200" y="5791200"/>
            <a:ext cx="6324600" cy="369332"/>
          </a:xfrm>
          <a:prstGeom prst="rect">
            <a:avLst/>
          </a:prstGeom>
          <a:noFill/>
        </p:spPr>
        <p:txBody>
          <a:bodyPr wrap="square" rtlCol="0">
            <a:spAutoFit/>
          </a:bodyPr>
          <a:lstStyle/>
          <a:p>
            <a:r>
              <a:rPr lang="en-US" sz="1800" dirty="0" smtClean="0">
                <a:solidFill>
                  <a:srgbClr val="FFFF00"/>
                </a:solidFill>
              </a:rPr>
              <a:t>Eder et al. Transfusion </a:t>
            </a:r>
            <a:r>
              <a:rPr lang="en-US" sz="1800" dirty="0" err="1" smtClean="0">
                <a:solidFill>
                  <a:srgbClr val="FFFF00"/>
                </a:solidFill>
              </a:rPr>
              <a:t>doi</a:t>
            </a:r>
            <a:r>
              <a:rPr lang="en-US" sz="1800" dirty="0" smtClean="0">
                <a:solidFill>
                  <a:srgbClr val="FFFF00"/>
                </a:solidFill>
              </a:rPr>
              <a:t>: 10.1111/j.1537-2995.2012.03935.x</a:t>
            </a:r>
            <a:endParaRPr lang="en-US" sz="18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smtClean="0"/>
              <a:t>PRBC and ARDS</a:t>
            </a:r>
          </a:p>
        </p:txBody>
      </p:sp>
      <p:pic>
        <p:nvPicPr>
          <p:cNvPr id="32771" name="Picture 4" descr="RBC and ARDS"/>
          <p:cNvPicPr>
            <a:picLocks noChangeAspect="1" noChangeArrowheads="1"/>
          </p:cNvPicPr>
          <p:nvPr/>
        </p:nvPicPr>
        <p:blipFill>
          <a:blip r:embed="rId2" cstate="print"/>
          <a:srcRect/>
          <a:stretch>
            <a:fillRect/>
          </a:stretch>
        </p:blipFill>
        <p:spPr bwMode="auto">
          <a:xfrm>
            <a:off x="762000" y="1981200"/>
            <a:ext cx="7440613" cy="3319463"/>
          </a:xfrm>
          <a:prstGeom prst="rect">
            <a:avLst/>
          </a:prstGeom>
          <a:noFill/>
          <a:ln w="9525">
            <a:noFill/>
            <a:miter lim="800000"/>
            <a:headEnd/>
            <a:tailEnd/>
          </a:ln>
        </p:spPr>
      </p:pic>
      <p:sp>
        <p:nvSpPr>
          <p:cNvPr id="32772" name="Text Box 5"/>
          <p:cNvSpPr txBox="1">
            <a:spLocks noChangeArrowheads="1"/>
          </p:cNvSpPr>
          <p:nvPr/>
        </p:nvSpPr>
        <p:spPr bwMode="auto">
          <a:xfrm>
            <a:off x="304800" y="6096000"/>
            <a:ext cx="5257800" cy="366713"/>
          </a:xfrm>
          <a:prstGeom prst="rect">
            <a:avLst/>
          </a:prstGeom>
          <a:noFill/>
          <a:ln w="9525">
            <a:noFill/>
            <a:miter lim="800000"/>
            <a:headEnd/>
            <a:tailEnd/>
          </a:ln>
        </p:spPr>
        <p:txBody>
          <a:bodyPr>
            <a:spAutoFit/>
          </a:bodyPr>
          <a:lstStyle/>
          <a:p>
            <a:pPr>
              <a:spcBef>
                <a:spcPct val="50000"/>
              </a:spcBef>
            </a:pPr>
            <a:r>
              <a:rPr lang="en-US" sz="1800">
                <a:solidFill>
                  <a:srgbClr val="FFFF00"/>
                </a:solidFill>
              </a:rPr>
              <a:t>Crit Care Med 2008; 36 (9)</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p:cNvPicPr>
            <a:picLocks noChangeAspect="1" noChangeArrowheads="1"/>
          </p:cNvPicPr>
          <p:nvPr/>
        </p:nvPicPr>
        <p:blipFill>
          <a:blip r:embed="rId3" cstate="print"/>
          <a:srcRect l="5034" r="3038"/>
          <a:stretch>
            <a:fillRect/>
          </a:stretch>
        </p:blipFill>
        <p:spPr bwMode="auto">
          <a:xfrm>
            <a:off x="0" y="1600200"/>
            <a:ext cx="5029200" cy="2324100"/>
          </a:xfrm>
          <a:prstGeom prst="rect">
            <a:avLst/>
          </a:prstGeom>
          <a:noFill/>
          <a:ln w="9525">
            <a:noFill/>
            <a:miter lim="800000"/>
            <a:headEnd/>
            <a:tailEnd/>
          </a:ln>
        </p:spPr>
      </p:pic>
      <p:pic>
        <p:nvPicPr>
          <p:cNvPr id="33795" name="Picture 7"/>
          <p:cNvPicPr>
            <a:picLocks noChangeAspect="1" noChangeArrowheads="1"/>
          </p:cNvPicPr>
          <p:nvPr/>
        </p:nvPicPr>
        <p:blipFill>
          <a:blip r:embed="rId4" cstate="print"/>
          <a:srcRect l="31107"/>
          <a:stretch>
            <a:fillRect/>
          </a:stretch>
        </p:blipFill>
        <p:spPr bwMode="auto">
          <a:xfrm>
            <a:off x="4591050" y="874713"/>
            <a:ext cx="4552950" cy="5983287"/>
          </a:xfrm>
          <a:prstGeom prst="rect">
            <a:avLst/>
          </a:prstGeom>
          <a:noFill/>
          <a:ln w="9525">
            <a:noFill/>
            <a:miter lim="800000"/>
            <a:headEnd/>
            <a:tailEnd/>
          </a:ln>
        </p:spPr>
      </p:pic>
      <p:sp>
        <p:nvSpPr>
          <p:cNvPr id="33796" name="Rectangle 9"/>
          <p:cNvSpPr>
            <a:spLocks noGrp="1" noChangeArrowheads="1"/>
          </p:cNvSpPr>
          <p:nvPr>
            <p:ph type="title"/>
          </p:nvPr>
        </p:nvSpPr>
        <p:spPr>
          <a:xfrm>
            <a:off x="609600" y="152400"/>
            <a:ext cx="7772400" cy="685800"/>
          </a:xfrm>
        </p:spPr>
        <p:txBody>
          <a:bodyPr/>
          <a:lstStyle/>
          <a:p>
            <a:pPr eaLnBrk="1" hangingPunct="1"/>
            <a:r>
              <a:rPr lang="en-US" sz="4000" smtClean="0"/>
              <a:t>TRIM</a:t>
            </a:r>
          </a:p>
        </p:txBody>
      </p:sp>
      <p:sp>
        <p:nvSpPr>
          <p:cNvPr id="33797" name="Text Box 10"/>
          <p:cNvSpPr txBox="1">
            <a:spLocks noChangeArrowheads="1"/>
          </p:cNvSpPr>
          <p:nvPr/>
        </p:nvSpPr>
        <p:spPr bwMode="auto">
          <a:xfrm>
            <a:off x="381000" y="6172200"/>
            <a:ext cx="2895600" cy="366713"/>
          </a:xfrm>
          <a:prstGeom prst="rect">
            <a:avLst/>
          </a:prstGeom>
          <a:noFill/>
          <a:ln w="9525">
            <a:noFill/>
            <a:miter lim="800000"/>
            <a:headEnd/>
            <a:tailEnd/>
          </a:ln>
        </p:spPr>
        <p:txBody>
          <a:bodyPr>
            <a:spAutoFit/>
          </a:bodyPr>
          <a:lstStyle/>
          <a:p>
            <a:pPr>
              <a:spcBef>
                <a:spcPct val="50000"/>
              </a:spcBef>
            </a:pPr>
            <a:r>
              <a:rPr lang="en-US" sz="1800" b="1">
                <a:solidFill>
                  <a:srgbClr val="FFFF00"/>
                </a:solidFill>
              </a:rPr>
              <a:t>2003; 54:908</a:t>
            </a:r>
          </a:p>
        </p:txBody>
      </p:sp>
      <p:sp>
        <p:nvSpPr>
          <p:cNvPr id="41995" name="Rectangle 11"/>
          <p:cNvSpPr>
            <a:spLocks noChangeArrowheads="1"/>
          </p:cNvSpPr>
          <p:nvPr/>
        </p:nvSpPr>
        <p:spPr bwMode="auto">
          <a:xfrm>
            <a:off x="5257800" y="6172200"/>
            <a:ext cx="3352800" cy="228600"/>
          </a:xfrm>
          <a:prstGeom prst="rect">
            <a:avLst/>
          </a:prstGeom>
          <a:noFill/>
          <a:ln w="38100">
            <a:solidFill>
              <a:srgbClr val="FF0000"/>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0"/>
            <a:ext cx="7772400" cy="1143000"/>
          </a:xfrm>
        </p:spPr>
        <p:txBody>
          <a:bodyPr/>
          <a:lstStyle/>
          <a:p>
            <a:pPr eaLnBrk="1" hangingPunct="1"/>
            <a:r>
              <a:rPr lang="en-US" smtClean="0"/>
              <a:t>Infection and PRBC</a:t>
            </a:r>
          </a:p>
        </p:txBody>
      </p:sp>
      <p:pic>
        <p:nvPicPr>
          <p:cNvPr id="34819" name="Picture 4" descr="RBC and infectino"/>
          <p:cNvPicPr>
            <a:picLocks noChangeAspect="1" noChangeArrowheads="1"/>
          </p:cNvPicPr>
          <p:nvPr/>
        </p:nvPicPr>
        <p:blipFill>
          <a:blip r:embed="rId2" cstate="print"/>
          <a:srcRect/>
          <a:stretch>
            <a:fillRect/>
          </a:stretch>
        </p:blipFill>
        <p:spPr bwMode="auto">
          <a:xfrm>
            <a:off x="1143000" y="1371600"/>
            <a:ext cx="7440613" cy="3776663"/>
          </a:xfrm>
          <a:prstGeom prst="rect">
            <a:avLst/>
          </a:prstGeom>
          <a:noFill/>
          <a:ln w="9525">
            <a:noFill/>
            <a:miter lim="800000"/>
            <a:headEnd/>
            <a:tailEnd/>
          </a:ln>
        </p:spPr>
      </p:pic>
      <p:sp>
        <p:nvSpPr>
          <p:cNvPr id="34820" name="Text Box 5"/>
          <p:cNvSpPr txBox="1">
            <a:spLocks noChangeArrowheads="1"/>
          </p:cNvSpPr>
          <p:nvPr/>
        </p:nvSpPr>
        <p:spPr bwMode="auto">
          <a:xfrm>
            <a:off x="3124200" y="6324600"/>
            <a:ext cx="5257800" cy="366713"/>
          </a:xfrm>
          <a:prstGeom prst="rect">
            <a:avLst/>
          </a:prstGeom>
          <a:noFill/>
          <a:ln w="9525">
            <a:noFill/>
            <a:miter lim="800000"/>
            <a:headEnd/>
            <a:tailEnd/>
          </a:ln>
        </p:spPr>
        <p:txBody>
          <a:bodyPr>
            <a:spAutoFit/>
          </a:bodyPr>
          <a:lstStyle/>
          <a:p>
            <a:pPr>
              <a:spcBef>
                <a:spcPct val="50000"/>
              </a:spcBef>
            </a:pPr>
            <a:r>
              <a:rPr lang="en-US" sz="1800" dirty="0" err="1">
                <a:solidFill>
                  <a:srgbClr val="FFFF00"/>
                </a:solidFill>
              </a:rPr>
              <a:t>Crit</a:t>
            </a:r>
            <a:r>
              <a:rPr lang="en-US" sz="1800" dirty="0">
                <a:solidFill>
                  <a:srgbClr val="FFFF00"/>
                </a:solidFill>
              </a:rPr>
              <a:t> Care Med 2008; 36 (9)</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t="32501"/>
          <a:stretch>
            <a:fillRect/>
          </a:stretch>
        </p:blipFill>
        <p:spPr bwMode="auto">
          <a:xfrm>
            <a:off x="457200" y="0"/>
            <a:ext cx="8232775" cy="2532063"/>
          </a:xfrm>
          <a:prstGeom prst="rect">
            <a:avLst/>
          </a:prstGeom>
          <a:noFill/>
          <a:ln w="9525">
            <a:noFill/>
            <a:miter lim="800000"/>
            <a:headEnd/>
            <a:tailEnd/>
          </a:ln>
        </p:spPr>
      </p:pic>
      <p:pic>
        <p:nvPicPr>
          <p:cNvPr id="35843" name="Picture 4"/>
          <p:cNvPicPr>
            <a:picLocks noChangeAspect="1" noChangeArrowheads="1"/>
          </p:cNvPicPr>
          <p:nvPr/>
        </p:nvPicPr>
        <p:blipFill>
          <a:blip r:embed="rId4" cstate="print"/>
          <a:srcRect t="7889" b="19720"/>
          <a:stretch>
            <a:fillRect/>
          </a:stretch>
        </p:blipFill>
        <p:spPr bwMode="auto">
          <a:xfrm>
            <a:off x="609600" y="2667000"/>
            <a:ext cx="6618288" cy="3779838"/>
          </a:xfrm>
          <a:prstGeom prst="rect">
            <a:avLst/>
          </a:prstGeom>
          <a:noFill/>
          <a:ln w="9525">
            <a:noFill/>
            <a:miter lim="800000"/>
            <a:headEnd/>
            <a:tailEnd/>
          </a:ln>
        </p:spPr>
      </p:pic>
      <p:sp>
        <p:nvSpPr>
          <p:cNvPr id="35844" name="Text Box 3"/>
          <p:cNvSpPr txBox="1">
            <a:spLocks noChangeArrowheads="1"/>
          </p:cNvSpPr>
          <p:nvPr/>
        </p:nvSpPr>
        <p:spPr bwMode="auto">
          <a:xfrm>
            <a:off x="152400" y="6491288"/>
            <a:ext cx="3048000" cy="366712"/>
          </a:xfrm>
          <a:prstGeom prst="rect">
            <a:avLst/>
          </a:prstGeom>
          <a:noFill/>
          <a:ln w="9525">
            <a:noFill/>
            <a:miter lim="800000"/>
            <a:headEnd/>
            <a:tailEnd/>
          </a:ln>
        </p:spPr>
        <p:txBody>
          <a:bodyPr>
            <a:spAutoFit/>
          </a:bodyPr>
          <a:lstStyle/>
          <a:p>
            <a:pPr>
              <a:spcBef>
                <a:spcPct val="50000"/>
              </a:spcBef>
            </a:pPr>
            <a:r>
              <a:rPr lang="en-US" sz="1800">
                <a:solidFill>
                  <a:srgbClr val="FFFF00"/>
                </a:solidFill>
              </a:rPr>
              <a:t>Am Surg 2006; 72: 619</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t="16330" r="1103" b="11591"/>
          <a:stretch>
            <a:fillRect/>
          </a:stretch>
        </p:blipFill>
        <p:spPr bwMode="auto">
          <a:xfrm>
            <a:off x="304800" y="3429000"/>
            <a:ext cx="8534400" cy="2438400"/>
          </a:xfrm>
          <a:prstGeom prst="rect">
            <a:avLst/>
          </a:prstGeom>
          <a:noFill/>
          <a:ln w="9525">
            <a:noFill/>
            <a:miter lim="800000"/>
            <a:headEnd/>
            <a:tailEnd/>
          </a:ln>
        </p:spPr>
      </p:pic>
      <p:pic>
        <p:nvPicPr>
          <p:cNvPr id="36867" name="Picture 3"/>
          <p:cNvPicPr>
            <a:picLocks noChangeAspect="1" noChangeArrowheads="1"/>
          </p:cNvPicPr>
          <p:nvPr/>
        </p:nvPicPr>
        <p:blipFill>
          <a:blip r:embed="rId4" cstate="print"/>
          <a:srcRect l="6419" t="10376" r="4451"/>
          <a:stretch>
            <a:fillRect/>
          </a:stretch>
        </p:blipFill>
        <p:spPr bwMode="auto">
          <a:xfrm>
            <a:off x="304800" y="228600"/>
            <a:ext cx="8564563" cy="3290888"/>
          </a:xfrm>
          <a:prstGeom prst="rect">
            <a:avLst/>
          </a:prstGeom>
          <a:noFill/>
          <a:ln w="9525">
            <a:noFill/>
            <a:miter lim="800000"/>
            <a:headEnd/>
            <a:tailEnd/>
          </a:ln>
        </p:spPr>
      </p:pic>
      <p:sp>
        <p:nvSpPr>
          <p:cNvPr id="36868" name="Text Box 4"/>
          <p:cNvSpPr txBox="1">
            <a:spLocks noChangeArrowheads="1"/>
          </p:cNvSpPr>
          <p:nvPr/>
        </p:nvSpPr>
        <p:spPr bwMode="auto">
          <a:xfrm>
            <a:off x="304800" y="6324600"/>
            <a:ext cx="2667000" cy="366713"/>
          </a:xfrm>
          <a:prstGeom prst="rect">
            <a:avLst/>
          </a:prstGeom>
          <a:noFill/>
          <a:ln w="9525">
            <a:noFill/>
            <a:miter lim="800000"/>
            <a:headEnd/>
            <a:tailEnd/>
          </a:ln>
        </p:spPr>
        <p:txBody>
          <a:bodyPr>
            <a:spAutoFit/>
          </a:bodyPr>
          <a:lstStyle/>
          <a:p>
            <a:pPr>
              <a:spcBef>
                <a:spcPct val="50000"/>
              </a:spcBef>
            </a:pPr>
            <a:r>
              <a:rPr lang="en-US" sz="1800" b="1">
                <a:solidFill>
                  <a:srgbClr val="FFFF00"/>
                </a:solidFill>
              </a:rPr>
              <a:t>2007; 44: 24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027" descr="farside"/>
          <p:cNvPicPr>
            <a:picLocks noChangeAspect="1" noChangeArrowheads="1"/>
          </p:cNvPicPr>
          <p:nvPr/>
        </p:nvPicPr>
        <p:blipFill>
          <a:blip r:embed="rId3" cstate="print"/>
          <a:srcRect t="3023"/>
          <a:stretch>
            <a:fillRect/>
          </a:stretch>
        </p:blipFill>
        <p:spPr bwMode="auto">
          <a:xfrm>
            <a:off x="1752600" y="1066800"/>
            <a:ext cx="5237163" cy="5500688"/>
          </a:xfrm>
          <a:prstGeom prst="rect">
            <a:avLst/>
          </a:prstGeom>
          <a:noFill/>
          <a:ln w="9525">
            <a:noFill/>
            <a:miter lim="800000"/>
            <a:headEnd/>
            <a:tailEnd/>
          </a:ln>
        </p:spPr>
      </p:pic>
      <p:sp>
        <p:nvSpPr>
          <p:cNvPr id="37891" name="Rectangle 1028"/>
          <p:cNvSpPr>
            <a:spLocks noGrp="1" noChangeArrowheads="1"/>
          </p:cNvSpPr>
          <p:nvPr>
            <p:ph type="title"/>
          </p:nvPr>
        </p:nvSpPr>
        <p:spPr>
          <a:xfrm>
            <a:off x="533400" y="0"/>
            <a:ext cx="7772400" cy="1143000"/>
          </a:xfrm>
        </p:spPr>
        <p:txBody>
          <a:bodyPr/>
          <a:lstStyle/>
          <a:p>
            <a:pPr eaLnBrk="1" hangingPunct="1"/>
            <a:r>
              <a:rPr lang="en-US" smtClean="0"/>
              <a:t>Reality Check</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aorta GSW"/>
          <p:cNvPicPr>
            <a:picLocks noChangeAspect="1" noChangeArrowheads="1"/>
          </p:cNvPicPr>
          <p:nvPr/>
        </p:nvPicPr>
        <p:blipFill>
          <a:blip r:embed="rId3" cstate="print"/>
          <a:srcRect/>
          <a:stretch>
            <a:fillRect/>
          </a:stretch>
        </p:blipFill>
        <p:spPr bwMode="auto">
          <a:xfrm>
            <a:off x="533400" y="228600"/>
            <a:ext cx="8080375" cy="6061075"/>
          </a:xfrm>
          <a:prstGeom prst="rect">
            <a:avLst/>
          </a:prstGeom>
          <a:noFill/>
          <a:ln w="9525">
            <a:noFill/>
            <a:miter lim="800000"/>
            <a:headEnd/>
            <a:tailEnd/>
          </a:ln>
        </p:spPr>
      </p:pic>
      <p:pic>
        <p:nvPicPr>
          <p:cNvPr id="138243" name="Picture 3" descr="aorta GSW"/>
          <p:cNvPicPr>
            <a:picLocks noChangeAspect="1" noChangeArrowheads="1"/>
          </p:cNvPicPr>
          <p:nvPr/>
        </p:nvPicPr>
        <p:blipFill>
          <a:blip r:embed="rId4" cstate="print"/>
          <a:srcRect l="46222" t="33940" r="23608" b="48447"/>
          <a:stretch>
            <a:fillRect/>
          </a:stretch>
        </p:blipFill>
        <p:spPr bwMode="auto">
          <a:xfrm>
            <a:off x="762000" y="1447800"/>
            <a:ext cx="7321550" cy="32051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8243"/>
                                        </p:tgtEl>
                                        <p:attrNameLst>
                                          <p:attrName>style.visibility</p:attrName>
                                        </p:attrNameLst>
                                      </p:cBhvr>
                                      <p:to>
                                        <p:strVal val="visible"/>
                                      </p:to>
                                    </p:set>
                                    <p:anim calcmode="lin" valueType="num">
                                      <p:cBhvr>
                                        <p:cTn id="7" dur="500" fill="hold"/>
                                        <p:tgtEl>
                                          <p:spTgt spid="138243"/>
                                        </p:tgtEl>
                                        <p:attrNameLst>
                                          <p:attrName>ppt_w</p:attrName>
                                        </p:attrNameLst>
                                      </p:cBhvr>
                                      <p:tavLst>
                                        <p:tav tm="0">
                                          <p:val>
                                            <p:fltVal val="0"/>
                                          </p:val>
                                        </p:tav>
                                        <p:tav tm="100000">
                                          <p:val>
                                            <p:strVal val="#ppt_w"/>
                                          </p:val>
                                        </p:tav>
                                      </p:tavLst>
                                    </p:anim>
                                    <p:anim calcmode="lin" valueType="num">
                                      <p:cBhvr>
                                        <p:cTn id="8" dur="500" fill="hold"/>
                                        <p:tgtEl>
                                          <p:spTgt spid="1382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smtClean="0"/>
              <a:t>Background</a:t>
            </a:r>
          </a:p>
        </p:txBody>
      </p:sp>
      <p:sp>
        <p:nvSpPr>
          <p:cNvPr id="6147" name="Rectangle 3"/>
          <p:cNvSpPr>
            <a:spLocks noGrp="1" noChangeArrowheads="1"/>
          </p:cNvSpPr>
          <p:nvPr>
            <p:ph type="body" idx="1"/>
          </p:nvPr>
        </p:nvSpPr>
        <p:spPr/>
        <p:txBody>
          <a:bodyPr/>
          <a:lstStyle/>
          <a:p>
            <a:pPr eaLnBrk="1" hangingPunct="1"/>
            <a:r>
              <a:rPr lang="en-US" smtClean="0"/>
              <a:t>Hemorrhage – 2</a:t>
            </a:r>
            <a:r>
              <a:rPr lang="en-US" baseline="30000" smtClean="0"/>
              <a:t>nd</a:t>
            </a:r>
            <a:r>
              <a:rPr lang="en-US" smtClean="0"/>
              <a:t> leading cause of death in trauma</a:t>
            </a:r>
          </a:p>
          <a:p>
            <a:pPr lvl="1" eaLnBrk="1" hangingPunct="1"/>
            <a:r>
              <a:rPr lang="en-US" smtClean="0"/>
              <a:t>1.8 million units of PRBC annually (15%)</a:t>
            </a:r>
          </a:p>
          <a:p>
            <a:pPr lvl="1" eaLnBrk="1" hangingPunct="1"/>
            <a:r>
              <a:rPr lang="en-US" smtClean="0"/>
              <a:t>Trauma patients needing transfusion : 6% BUT</a:t>
            </a:r>
          </a:p>
          <a:p>
            <a:pPr lvl="2" eaLnBrk="1" hangingPunct="1"/>
            <a:r>
              <a:rPr lang="en-US" smtClean="0"/>
              <a:t>33% of transfused trauma patients need massive transfusion</a:t>
            </a:r>
          </a:p>
          <a:p>
            <a:pPr lvl="3" eaLnBrk="1" hangingPunct="1"/>
            <a:r>
              <a:rPr lang="en-US" smtClean="0"/>
              <a:t>~ 50% will survive to discharge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8" name="Picture 2" descr="Sternotomy and shunt in situ"/>
          <p:cNvPicPr>
            <a:picLocks noChangeAspect="1" noChangeArrowheads="1"/>
          </p:cNvPicPr>
          <p:nvPr/>
        </p:nvPicPr>
        <p:blipFill>
          <a:blip r:embed="rId3" cstate="print"/>
          <a:srcRect b="11452"/>
          <a:stretch>
            <a:fillRect/>
          </a:stretch>
        </p:blipFill>
        <p:spPr bwMode="auto">
          <a:xfrm>
            <a:off x="2057400" y="304800"/>
            <a:ext cx="5292725" cy="6248400"/>
          </a:xfrm>
          <a:prstGeom prst="rect">
            <a:avLst/>
          </a:prstGeom>
          <a:noFill/>
          <a:ln w="9525">
            <a:noFill/>
            <a:miter lim="800000"/>
            <a:headEnd/>
            <a:tailEnd/>
          </a:ln>
        </p:spPr>
      </p:pic>
      <p:pic>
        <p:nvPicPr>
          <p:cNvPr id="139267" name="Picture 3" descr="Sternotomy and shunt in situ"/>
          <p:cNvPicPr>
            <a:picLocks noChangeAspect="1" noChangeArrowheads="1"/>
          </p:cNvPicPr>
          <p:nvPr/>
        </p:nvPicPr>
        <p:blipFill>
          <a:blip r:embed="rId4" cstate="print"/>
          <a:srcRect l="17291" t="2162" r="29445" b="64375"/>
          <a:stretch>
            <a:fillRect/>
          </a:stretch>
        </p:blipFill>
        <p:spPr bwMode="auto">
          <a:xfrm>
            <a:off x="1295400" y="381000"/>
            <a:ext cx="7048500" cy="5910263"/>
          </a:xfrm>
          <a:prstGeom prst="rect">
            <a:avLst/>
          </a:prstGeom>
          <a:noFill/>
          <a:ln w="9525">
            <a:noFill/>
            <a:miter lim="800000"/>
            <a:headEnd/>
            <a:tailEnd/>
          </a:ln>
        </p:spPr>
      </p:pic>
      <p:pic>
        <p:nvPicPr>
          <p:cNvPr id="139268" name="Picture 4" descr="SVG interposition"/>
          <p:cNvPicPr>
            <a:picLocks noChangeAspect="1" noChangeArrowheads="1"/>
          </p:cNvPicPr>
          <p:nvPr/>
        </p:nvPicPr>
        <p:blipFill>
          <a:blip r:embed="rId5" cstate="print"/>
          <a:srcRect l="23750" t="15834" r="14688" b="22292"/>
          <a:stretch>
            <a:fillRect/>
          </a:stretch>
        </p:blipFill>
        <p:spPr bwMode="auto">
          <a:xfrm>
            <a:off x="1371600" y="838200"/>
            <a:ext cx="6518275" cy="49164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9267"/>
                                        </p:tgtEl>
                                        <p:attrNameLst>
                                          <p:attrName>style.visibility</p:attrName>
                                        </p:attrNameLst>
                                      </p:cBhvr>
                                      <p:to>
                                        <p:strVal val="visible"/>
                                      </p:to>
                                    </p:set>
                                    <p:anim calcmode="lin" valueType="num">
                                      <p:cBhvr>
                                        <p:cTn id="7" dur="500" fill="hold"/>
                                        <p:tgtEl>
                                          <p:spTgt spid="139267"/>
                                        </p:tgtEl>
                                        <p:attrNameLst>
                                          <p:attrName>ppt_w</p:attrName>
                                        </p:attrNameLst>
                                      </p:cBhvr>
                                      <p:tavLst>
                                        <p:tav tm="0">
                                          <p:val>
                                            <p:fltVal val="0"/>
                                          </p:val>
                                        </p:tav>
                                        <p:tav tm="100000">
                                          <p:val>
                                            <p:strVal val="#ppt_w"/>
                                          </p:val>
                                        </p:tav>
                                      </p:tavLst>
                                    </p:anim>
                                    <p:anim calcmode="lin" valueType="num">
                                      <p:cBhvr>
                                        <p:cTn id="8" dur="500" fill="hold"/>
                                        <p:tgtEl>
                                          <p:spTgt spid="13926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39268"/>
                                        </p:tgtEl>
                                        <p:attrNameLst>
                                          <p:attrName>style.visibility</p:attrName>
                                        </p:attrNameLst>
                                      </p:cBhvr>
                                      <p:to>
                                        <p:strVal val="visible"/>
                                      </p:to>
                                    </p:set>
                                    <p:anim calcmode="lin" valueType="num">
                                      <p:cBhvr>
                                        <p:cTn id="13" dur="500" fill="hold"/>
                                        <p:tgtEl>
                                          <p:spTgt spid="139268"/>
                                        </p:tgtEl>
                                        <p:attrNameLst>
                                          <p:attrName>ppt_w</p:attrName>
                                        </p:attrNameLst>
                                      </p:cBhvr>
                                      <p:tavLst>
                                        <p:tav tm="0">
                                          <p:val>
                                            <p:fltVal val="0"/>
                                          </p:val>
                                        </p:tav>
                                        <p:tav tm="100000">
                                          <p:val>
                                            <p:strVal val="#ppt_w"/>
                                          </p:val>
                                        </p:tav>
                                      </p:tavLst>
                                    </p:anim>
                                    <p:anim calcmode="lin" valueType="num">
                                      <p:cBhvr>
                                        <p:cTn id="14" dur="500" fill="hold"/>
                                        <p:tgtEl>
                                          <p:spTgt spid="1392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228600" y="1981200"/>
            <a:ext cx="7772400" cy="4114800"/>
          </a:xfrm>
        </p:spPr>
        <p:txBody>
          <a:bodyPr/>
          <a:lstStyle/>
          <a:p>
            <a:pPr eaLnBrk="1" hangingPunct="1"/>
            <a:r>
              <a:rPr lang="en-US" smtClean="0"/>
              <a:t>Lethal Triad of Trauma</a:t>
            </a:r>
          </a:p>
          <a:p>
            <a:pPr lvl="1" eaLnBrk="1" hangingPunct="1"/>
            <a:r>
              <a:rPr lang="en-US" smtClean="0"/>
              <a:t>Hypothermia &lt; 34</a:t>
            </a:r>
          </a:p>
          <a:p>
            <a:pPr lvl="1" eaLnBrk="1" hangingPunct="1"/>
            <a:r>
              <a:rPr lang="en-US" smtClean="0"/>
              <a:t>Acidosis &lt; 7.1</a:t>
            </a:r>
          </a:p>
          <a:p>
            <a:pPr lvl="1" eaLnBrk="1" hangingPunct="1"/>
            <a:r>
              <a:rPr lang="en-US" smtClean="0"/>
              <a:t>Coagulopathy &gt; 2</a:t>
            </a:r>
          </a:p>
        </p:txBody>
      </p:sp>
      <p:sp>
        <p:nvSpPr>
          <p:cNvPr id="40963" name="Rectangle 4"/>
          <p:cNvSpPr>
            <a:spLocks noGrp="1" noChangeArrowheads="1"/>
          </p:cNvSpPr>
          <p:nvPr>
            <p:ph type="title"/>
          </p:nvPr>
        </p:nvSpPr>
        <p:spPr>
          <a:xfrm>
            <a:off x="685800" y="609600"/>
            <a:ext cx="8153400" cy="1143000"/>
          </a:xfrm>
          <a:noFill/>
        </p:spPr>
        <p:txBody>
          <a:bodyPr/>
          <a:lstStyle/>
          <a:p>
            <a:pPr eaLnBrk="1" hangingPunct="1"/>
            <a:r>
              <a:rPr lang="en-US" smtClean="0"/>
              <a:t>Resuscitating the Bleeding Patient</a:t>
            </a:r>
          </a:p>
        </p:txBody>
      </p:sp>
      <p:sp>
        <p:nvSpPr>
          <p:cNvPr id="40964" name="AutoShape 5"/>
          <p:cNvSpPr>
            <a:spLocks/>
          </p:cNvSpPr>
          <p:nvPr/>
        </p:nvSpPr>
        <p:spPr bwMode="auto">
          <a:xfrm>
            <a:off x="4114800" y="2590800"/>
            <a:ext cx="76200" cy="1447800"/>
          </a:xfrm>
          <a:prstGeom prst="rightBrace">
            <a:avLst>
              <a:gd name="adj1" fmla="val 158333"/>
              <a:gd name="adj2" fmla="val 50000"/>
            </a:avLst>
          </a:prstGeom>
          <a:noFill/>
          <a:ln w="57150">
            <a:solidFill>
              <a:srgbClr val="FFFF00"/>
            </a:solidFill>
            <a:round/>
            <a:headEnd/>
            <a:tailEnd/>
          </a:ln>
        </p:spPr>
        <p:txBody>
          <a:bodyPr wrap="none" anchor="ctr"/>
          <a:lstStyle/>
          <a:p>
            <a:endParaRPr lang="en-US"/>
          </a:p>
        </p:txBody>
      </p:sp>
      <p:sp>
        <p:nvSpPr>
          <p:cNvPr id="40965" name="Text Box 6"/>
          <p:cNvSpPr txBox="1">
            <a:spLocks noChangeArrowheads="1"/>
          </p:cNvSpPr>
          <p:nvPr/>
        </p:nvSpPr>
        <p:spPr bwMode="auto">
          <a:xfrm>
            <a:off x="4267200" y="3048000"/>
            <a:ext cx="5334000" cy="457200"/>
          </a:xfrm>
          <a:prstGeom prst="rect">
            <a:avLst/>
          </a:prstGeom>
          <a:noFill/>
          <a:ln w="9525">
            <a:noFill/>
            <a:miter lim="800000"/>
            <a:headEnd/>
            <a:tailEnd/>
          </a:ln>
        </p:spPr>
        <p:txBody>
          <a:bodyPr>
            <a:spAutoFit/>
          </a:bodyPr>
          <a:lstStyle/>
          <a:p>
            <a:pPr>
              <a:spcBef>
                <a:spcPct val="50000"/>
              </a:spcBef>
            </a:pPr>
            <a:r>
              <a:rPr lang="en-US" b="1">
                <a:solidFill>
                  <a:schemeClr val="bg1"/>
                </a:solidFill>
              </a:rPr>
              <a:t>98% Mortality (w/o damage control)</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03" name="Rectangle 1027"/>
          <p:cNvSpPr>
            <a:spLocks noGrp="1" noChangeArrowheads="1"/>
          </p:cNvSpPr>
          <p:nvPr>
            <p:ph type="body" idx="1"/>
          </p:nvPr>
        </p:nvSpPr>
        <p:spPr>
          <a:xfrm>
            <a:off x="228600" y="1524000"/>
            <a:ext cx="8382000" cy="4114800"/>
          </a:xfrm>
        </p:spPr>
        <p:txBody>
          <a:bodyPr/>
          <a:lstStyle/>
          <a:p>
            <a:pPr eaLnBrk="1" hangingPunct="1"/>
            <a:r>
              <a:rPr lang="en-US" dirty="0" smtClean="0"/>
              <a:t>Trauma Bay/ICU/ED</a:t>
            </a:r>
          </a:p>
          <a:p>
            <a:pPr lvl="1" eaLnBrk="1" hangingPunct="1"/>
            <a:r>
              <a:rPr lang="en-US" dirty="0" smtClean="0"/>
              <a:t>In-line blood warmers and rapid infusers</a:t>
            </a:r>
          </a:p>
          <a:p>
            <a:pPr lvl="2" eaLnBrk="1" hangingPunct="1"/>
            <a:r>
              <a:rPr lang="en-US" dirty="0" smtClean="0"/>
              <a:t>Rapid infusion may dislodge clot*</a:t>
            </a:r>
          </a:p>
          <a:p>
            <a:pPr lvl="1" eaLnBrk="1" hangingPunct="1"/>
            <a:r>
              <a:rPr lang="en-US" dirty="0" smtClean="0"/>
              <a:t>End point for transfusion</a:t>
            </a:r>
          </a:p>
          <a:p>
            <a:pPr lvl="2" eaLnBrk="1" hangingPunct="1"/>
            <a:r>
              <a:rPr lang="en-US" dirty="0" err="1" smtClean="0"/>
              <a:t>SBP</a:t>
            </a:r>
            <a:r>
              <a:rPr lang="en-US" dirty="0" smtClean="0"/>
              <a:t> 80-100 mm Hg for penetrating trauma</a:t>
            </a:r>
          </a:p>
          <a:p>
            <a:pPr lvl="2" eaLnBrk="1" hangingPunct="1"/>
            <a:r>
              <a:rPr lang="en-US" dirty="0" err="1" smtClean="0"/>
              <a:t>SBP</a:t>
            </a:r>
            <a:r>
              <a:rPr lang="en-US" dirty="0" smtClean="0"/>
              <a:t> ~120 mm Hg for </a:t>
            </a:r>
            <a:r>
              <a:rPr lang="en-US" dirty="0" err="1" smtClean="0"/>
              <a:t>TBI</a:t>
            </a:r>
            <a:endParaRPr lang="en-US" dirty="0" smtClean="0"/>
          </a:p>
        </p:txBody>
      </p:sp>
      <p:sp>
        <p:nvSpPr>
          <p:cNvPr id="41987" name="Rectangle 1028"/>
          <p:cNvSpPr>
            <a:spLocks noGrp="1" noChangeArrowheads="1"/>
          </p:cNvSpPr>
          <p:nvPr>
            <p:ph type="title"/>
          </p:nvPr>
        </p:nvSpPr>
        <p:spPr>
          <a:xfrm>
            <a:off x="304800" y="304800"/>
            <a:ext cx="8839200" cy="1143000"/>
          </a:xfrm>
          <a:noFill/>
        </p:spPr>
        <p:txBody>
          <a:bodyPr/>
          <a:lstStyle/>
          <a:p>
            <a:pPr eaLnBrk="1" hangingPunct="1"/>
            <a:r>
              <a:rPr lang="en-US" smtClean="0"/>
              <a:t>Resuscitating the Bleeding Patient</a:t>
            </a:r>
          </a:p>
        </p:txBody>
      </p:sp>
      <p:sp>
        <p:nvSpPr>
          <p:cNvPr id="153605" name="Text Box 1029"/>
          <p:cNvSpPr txBox="1">
            <a:spLocks noChangeArrowheads="1"/>
          </p:cNvSpPr>
          <p:nvPr/>
        </p:nvSpPr>
        <p:spPr bwMode="auto">
          <a:xfrm>
            <a:off x="152400" y="5791200"/>
            <a:ext cx="8229600" cy="779463"/>
          </a:xfrm>
          <a:prstGeom prst="rect">
            <a:avLst/>
          </a:prstGeom>
          <a:noFill/>
          <a:ln w="9525">
            <a:noFill/>
            <a:miter lim="800000"/>
            <a:headEnd/>
            <a:tailEnd/>
          </a:ln>
        </p:spPr>
        <p:txBody>
          <a:bodyPr>
            <a:spAutoFit/>
          </a:bodyPr>
          <a:lstStyle/>
          <a:p>
            <a:pPr>
              <a:spcBef>
                <a:spcPct val="50000"/>
              </a:spcBef>
            </a:pPr>
            <a:r>
              <a:rPr lang="en-US" sz="1800">
                <a:solidFill>
                  <a:srgbClr val="FFFF00"/>
                </a:solidFill>
              </a:rPr>
              <a:t>*Hambly PR, Dutton RP 1996; 31(2):127-33.</a:t>
            </a:r>
          </a:p>
          <a:p>
            <a:pPr>
              <a:spcBef>
                <a:spcPct val="50000"/>
              </a:spcBef>
            </a:pPr>
            <a:endParaRPr lang="en-US" sz="180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36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360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5360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5360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5360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53603">
                                            <p:txEl>
                                              <p:pRg st="5" end="5"/>
                                            </p:txEl>
                                          </p:spTgt>
                                        </p:tgtEl>
                                        <p:attrNameLst>
                                          <p:attrName>style.visibility</p:attrName>
                                        </p:attrNameLst>
                                      </p:cBhvr>
                                      <p:to>
                                        <p:strVal val="visible"/>
                                      </p:to>
                                    </p:set>
                                  </p:childTnLst>
                                </p:cTn>
                              </p:par>
                            </p:childTnLst>
                          </p:cTn>
                        </p:par>
                        <p:par>
                          <p:cTn id="21" fill="hold">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153605"/>
                                        </p:tgtEl>
                                        <p:attrNameLst>
                                          <p:attrName>style.visibility</p:attrName>
                                        </p:attrNameLst>
                                      </p:cBhvr>
                                      <p:to>
                                        <p:strVal val="visible"/>
                                      </p:to>
                                    </p:set>
                                    <p:anim calcmode="lin" valueType="num">
                                      <p:cBhvr additive="base">
                                        <p:cTn id="24" dur="500" fill="hold"/>
                                        <p:tgtEl>
                                          <p:spTgt spid="153605"/>
                                        </p:tgtEl>
                                        <p:attrNameLst>
                                          <p:attrName>ppt_x</p:attrName>
                                        </p:attrNameLst>
                                      </p:cBhvr>
                                      <p:tavLst>
                                        <p:tav tm="0">
                                          <p:val>
                                            <p:strVal val="0-#ppt_w/2"/>
                                          </p:val>
                                        </p:tav>
                                        <p:tav tm="100000">
                                          <p:val>
                                            <p:strVal val="#ppt_x"/>
                                          </p:val>
                                        </p:tav>
                                      </p:tavLst>
                                    </p:anim>
                                    <p:anim calcmode="lin" valueType="num">
                                      <p:cBhvr additive="base">
                                        <p:cTn id="25" dur="500" fill="hold"/>
                                        <p:tgtEl>
                                          <p:spTgt spid="1536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3" grpId="0" build="p" bldLvl="2" autoUpdateAnimBg="0"/>
      <p:bldP spid="153605"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28600"/>
            <a:ext cx="7512844" cy="3071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894"/>
          <a:stretch/>
        </p:blipFill>
        <p:spPr bwMode="auto">
          <a:xfrm>
            <a:off x="152400" y="3442740"/>
            <a:ext cx="4842135" cy="1650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8276" y="3442740"/>
            <a:ext cx="4014788" cy="2071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24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85800" y="609600"/>
            <a:ext cx="8001000" cy="1143000"/>
          </a:xfrm>
        </p:spPr>
        <p:txBody>
          <a:bodyPr/>
          <a:lstStyle/>
          <a:p>
            <a:pPr eaLnBrk="1" hangingPunct="1"/>
            <a:r>
              <a:rPr lang="en-US" smtClean="0"/>
              <a:t>Resuscitating the Bleeding Patient</a:t>
            </a:r>
          </a:p>
        </p:txBody>
      </p:sp>
      <p:sp>
        <p:nvSpPr>
          <p:cNvPr id="43011" name="Rectangle 3"/>
          <p:cNvSpPr>
            <a:spLocks noGrp="1" noChangeArrowheads="1"/>
          </p:cNvSpPr>
          <p:nvPr>
            <p:ph type="body" idx="1"/>
          </p:nvPr>
        </p:nvSpPr>
        <p:spPr/>
        <p:txBody>
          <a:bodyPr/>
          <a:lstStyle/>
          <a:p>
            <a:pPr eaLnBrk="1" hangingPunct="1"/>
            <a:r>
              <a:rPr lang="en-US" dirty="0" smtClean="0"/>
              <a:t>Operative and Interventional Radiology Resources, GI/endoscopy, etc…</a:t>
            </a:r>
          </a:p>
          <a:p>
            <a:pPr eaLnBrk="1" hangingPunct="1"/>
            <a:r>
              <a:rPr lang="en-US" dirty="0" err="1" smtClean="0"/>
              <a:t>Exsanguination</a:t>
            </a:r>
            <a:r>
              <a:rPr lang="en-US" dirty="0" smtClean="0"/>
              <a:t> Protocol</a:t>
            </a:r>
          </a:p>
          <a:p>
            <a:pPr eaLnBrk="1" hangingPunct="1"/>
            <a:r>
              <a:rPr lang="en-US" dirty="0" smtClean="0"/>
              <a:t>Aggressive treatment of </a:t>
            </a:r>
            <a:r>
              <a:rPr lang="en-US" dirty="0" err="1" smtClean="0"/>
              <a:t>coagulopathy</a:t>
            </a:r>
            <a:endParaRPr lang="en-US" dirty="0" smtClean="0"/>
          </a:p>
          <a:p>
            <a:pPr lvl="1" eaLnBrk="1" hangingPunct="1"/>
            <a:r>
              <a:rPr lang="en-US" dirty="0" err="1" smtClean="0"/>
              <a:t>FFP</a:t>
            </a:r>
            <a:r>
              <a:rPr lang="en-US" dirty="0" smtClean="0"/>
              <a:t>, Platelets, Factor VII, </a:t>
            </a:r>
            <a:r>
              <a:rPr lang="en-US" dirty="0" err="1" smtClean="0"/>
              <a:t>TXA</a:t>
            </a:r>
            <a:endParaRPr lang="en-US" dirty="0" smtClean="0"/>
          </a:p>
          <a:p>
            <a:pPr eaLnBrk="1" hangingPunct="1"/>
            <a:endParaRPr lang="en-US"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srcRect l="4295" r="3349"/>
          <a:stretch>
            <a:fillRect/>
          </a:stretch>
        </p:blipFill>
        <p:spPr bwMode="auto">
          <a:xfrm>
            <a:off x="304800" y="304800"/>
            <a:ext cx="8839200" cy="4757738"/>
          </a:xfrm>
          <a:prstGeom prst="rect">
            <a:avLst/>
          </a:prstGeom>
          <a:noFill/>
          <a:ln w="9525">
            <a:noFill/>
            <a:miter lim="800000"/>
            <a:headEnd/>
            <a:tailEnd/>
          </a:ln>
        </p:spPr>
      </p:pic>
      <p:sp>
        <p:nvSpPr>
          <p:cNvPr id="44035" name="Rectangle 3"/>
          <p:cNvSpPr>
            <a:spLocks noChangeArrowheads="1"/>
          </p:cNvSpPr>
          <p:nvPr/>
        </p:nvSpPr>
        <p:spPr bwMode="auto">
          <a:xfrm>
            <a:off x="381000" y="5334000"/>
            <a:ext cx="7010400" cy="1752600"/>
          </a:xfrm>
          <a:prstGeom prst="rect">
            <a:avLst/>
          </a:prstGeom>
          <a:noFill/>
          <a:ln w="9525">
            <a:noFill/>
            <a:miter lim="800000"/>
            <a:headEnd/>
            <a:tailEnd/>
          </a:ln>
        </p:spPr>
        <p:txBody>
          <a:bodyPr/>
          <a:lstStyle/>
          <a:p>
            <a:pPr marL="342900" indent="-342900">
              <a:spcBef>
                <a:spcPct val="20000"/>
              </a:spcBef>
            </a:pPr>
            <a:r>
              <a:rPr lang="en-US" sz="2800">
                <a:solidFill>
                  <a:schemeClr val="bg1"/>
                </a:solidFill>
              </a:rPr>
              <a:t> “Prolongation of the PT is the sentinel event…and occurs early in the operation”</a:t>
            </a:r>
          </a:p>
          <a:p>
            <a:pPr marL="342900" indent="-342900">
              <a:spcBef>
                <a:spcPct val="20000"/>
              </a:spcBef>
            </a:pPr>
            <a:endParaRPr lang="en-US" sz="2800">
              <a:solidFill>
                <a:schemeClr val="bg1"/>
              </a:solidFill>
            </a:endParaRPr>
          </a:p>
        </p:txBody>
      </p:sp>
      <p:sp>
        <p:nvSpPr>
          <p:cNvPr id="44036" name="Text Box 4"/>
          <p:cNvSpPr txBox="1">
            <a:spLocks noChangeArrowheads="1"/>
          </p:cNvSpPr>
          <p:nvPr/>
        </p:nvSpPr>
        <p:spPr bwMode="auto">
          <a:xfrm>
            <a:off x="5334000" y="6248400"/>
            <a:ext cx="2209800" cy="366713"/>
          </a:xfrm>
          <a:prstGeom prst="rect">
            <a:avLst/>
          </a:prstGeom>
          <a:noFill/>
          <a:ln w="9525">
            <a:noFill/>
            <a:miter lim="800000"/>
            <a:headEnd/>
            <a:tailEnd/>
          </a:ln>
        </p:spPr>
        <p:txBody>
          <a:bodyPr>
            <a:spAutoFit/>
          </a:bodyPr>
          <a:lstStyle/>
          <a:p>
            <a:pPr>
              <a:spcBef>
                <a:spcPct val="50000"/>
              </a:spcBef>
            </a:pPr>
            <a:r>
              <a:rPr lang="en-US" sz="1800" b="1">
                <a:solidFill>
                  <a:srgbClr val="FFFF00"/>
                </a:solidFill>
              </a:rPr>
              <a:t>J Trauma 2003</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print"/>
          <a:srcRect l="4434" r="1685"/>
          <a:stretch>
            <a:fillRect/>
          </a:stretch>
        </p:blipFill>
        <p:spPr bwMode="auto">
          <a:xfrm>
            <a:off x="0" y="0"/>
            <a:ext cx="8702675" cy="2922588"/>
          </a:xfrm>
          <a:prstGeom prst="rect">
            <a:avLst/>
          </a:prstGeom>
          <a:noFill/>
          <a:ln w="9525">
            <a:noFill/>
            <a:miter lim="800000"/>
            <a:headEnd/>
            <a:tailEnd/>
          </a:ln>
        </p:spPr>
      </p:pic>
      <p:sp>
        <p:nvSpPr>
          <p:cNvPr id="45059" name="Text Box 5"/>
          <p:cNvSpPr txBox="1">
            <a:spLocks noChangeArrowheads="1"/>
          </p:cNvSpPr>
          <p:nvPr/>
        </p:nvSpPr>
        <p:spPr bwMode="auto">
          <a:xfrm>
            <a:off x="2438400" y="2590800"/>
            <a:ext cx="2286000" cy="366713"/>
          </a:xfrm>
          <a:prstGeom prst="rect">
            <a:avLst/>
          </a:prstGeom>
          <a:noFill/>
          <a:ln w="9525">
            <a:noFill/>
            <a:miter lim="800000"/>
            <a:headEnd/>
            <a:tailEnd/>
          </a:ln>
        </p:spPr>
        <p:txBody>
          <a:bodyPr>
            <a:spAutoFit/>
          </a:bodyPr>
          <a:lstStyle/>
          <a:p>
            <a:pPr>
              <a:spcBef>
                <a:spcPct val="50000"/>
              </a:spcBef>
            </a:pPr>
            <a:r>
              <a:rPr lang="en-US" sz="1800" b="1"/>
              <a:t>2007; 62:112</a:t>
            </a:r>
          </a:p>
        </p:txBody>
      </p:sp>
      <p:pic>
        <p:nvPicPr>
          <p:cNvPr id="45060" name="Picture 3"/>
          <p:cNvPicPr>
            <a:picLocks noChangeAspect="1" noChangeArrowheads="1"/>
          </p:cNvPicPr>
          <p:nvPr/>
        </p:nvPicPr>
        <p:blipFill>
          <a:blip r:embed="rId4" cstate="print"/>
          <a:srcRect l="19772" r="14026"/>
          <a:stretch>
            <a:fillRect/>
          </a:stretch>
        </p:blipFill>
        <p:spPr bwMode="auto">
          <a:xfrm>
            <a:off x="1905000" y="2895600"/>
            <a:ext cx="4772025" cy="3186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mtClean="0"/>
              <a:t>Addressing Coagulopathy</a:t>
            </a:r>
          </a:p>
        </p:txBody>
      </p:sp>
      <p:sp>
        <p:nvSpPr>
          <p:cNvPr id="46083" name="Rectangle 3"/>
          <p:cNvSpPr>
            <a:spLocks noGrp="1" noChangeArrowheads="1"/>
          </p:cNvSpPr>
          <p:nvPr>
            <p:ph type="body" idx="1"/>
          </p:nvPr>
        </p:nvSpPr>
        <p:spPr>
          <a:xfrm>
            <a:off x="685800" y="1981200"/>
            <a:ext cx="8077200" cy="4114800"/>
          </a:xfrm>
        </p:spPr>
        <p:txBody>
          <a:bodyPr/>
          <a:lstStyle/>
          <a:p>
            <a:pPr eaLnBrk="1" hangingPunct="1"/>
            <a:r>
              <a:rPr lang="en-US" smtClean="0"/>
              <a:t>1:1:1 resuscitation?</a:t>
            </a:r>
          </a:p>
          <a:p>
            <a:pPr lvl="1" eaLnBrk="1" hangingPunct="1"/>
            <a:r>
              <a:rPr lang="en-US" smtClean="0"/>
              <a:t>Military reports</a:t>
            </a:r>
          </a:p>
          <a:p>
            <a:pPr lvl="1" eaLnBrk="1" hangingPunct="1"/>
            <a:r>
              <a:rPr lang="en-US" smtClean="0"/>
              <a:t>Minimize cystalloid</a:t>
            </a:r>
          </a:p>
          <a:p>
            <a:pPr lvl="1" eaLnBrk="1" hangingPunct="1"/>
            <a:r>
              <a:rPr lang="en-US" smtClean="0"/>
              <a:t>Start platelet transfusion after 7-10 units of RBC</a:t>
            </a:r>
          </a:p>
          <a:p>
            <a:pPr eaLnBrk="1" hangingPunct="1"/>
            <a:r>
              <a:rPr lang="en-US" smtClean="0"/>
              <a:t>Factor VII?</a:t>
            </a:r>
          </a:p>
          <a:p>
            <a:pPr lvl="1" eaLnBrk="1" hangingPunct="1"/>
            <a:endParaRPr lang="en-US" smtClean="0"/>
          </a:p>
          <a:p>
            <a:pPr lvl="1" eaLnBrk="1" hangingPunct="1"/>
            <a:endParaRPr lang="en-US"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381000"/>
            <a:ext cx="7772400" cy="1143000"/>
          </a:xfrm>
        </p:spPr>
        <p:txBody>
          <a:bodyPr/>
          <a:lstStyle/>
          <a:p>
            <a:pPr eaLnBrk="1" hangingPunct="1"/>
            <a:r>
              <a:rPr lang="en-US" smtClean="0"/>
              <a:t>1:1 FFP to RBC</a:t>
            </a:r>
          </a:p>
        </p:txBody>
      </p:sp>
      <p:graphicFrame>
        <p:nvGraphicFramePr>
          <p:cNvPr id="127035" name="Group 59"/>
          <p:cNvGraphicFramePr>
            <a:graphicFrameLocks noGrp="1"/>
          </p:cNvGraphicFramePr>
          <p:nvPr/>
        </p:nvGraphicFramePr>
        <p:xfrm>
          <a:off x="1524000" y="1600200"/>
          <a:ext cx="6400800" cy="4078224"/>
        </p:xfrm>
        <a:graphic>
          <a:graphicData uri="http://schemas.openxmlformats.org/drawingml/2006/table">
            <a:tbl>
              <a:tblPr/>
              <a:tblGrid>
                <a:gridCol w="21336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tblGrid>
              <a:tr h="1016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FFFF00"/>
                          </a:solidFill>
                          <a:effectLst/>
                          <a:latin typeface="Times New Roman" pitchFamily="18" charset="0"/>
                          <a:cs typeface="Times New Roman" pitchFamily="18" charset="0"/>
                        </a:rPr>
                        <a:t>FFP : RBC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FFFF00"/>
                          </a:solidFill>
                          <a:effectLst/>
                          <a:latin typeface="Times New Roman" pitchFamily="18" charset="0"/>
                          <a:cs typeface="Times New Roman" pitchFamily="18" charset="0"/>
                        </a:rPr>
                        <a:t>N=246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FFFF00"/>
                          </a:solidFill>
                          <a:effectLst/>
                          <a:latin typeface="Times New Roman" pitchFamily="18" charset="0"/>
                          <a:cs typeface="Times New Roman" pitchFamily="18" charset="0"/>
                        </a:rPr>
                        <a:t>Overall Mortality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FFFF00"/>
                          </a:solidFill>
                          <a:effectLst/>
                          <a:latin typeface="Times New Roman" pitchFamily="18" charset="0"/>
                          <a:cs typeface="Times New Roman" pitchFamily="18" charset="0"/>
                        </a:rPr>
                        <a:t>Hemorrhagic death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cs typeface="Times New Roman" pitchFamily="18" charset="0"/>
                        </a:rPr>
                        <a:t>Low (1:8)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cs typeface="Times New Roman" pitchFamily="18" charset="0"/>
                        </a:rPr>
                        <a:t>65%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cs typeface="Times New Roman" pitchFamily="18" charset="0"/>
                        </a:rPr>
                        <a:t>93%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cs typeface="Times New Roman" pitchFamily="18" charset="0"/>
                        </a:rPr>
                        <a:t>Medium (1:2.5)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cs typeface="Times New Roman" pitchFamily="18" charset="0"/>
                        </a:rPr>
                        <a:t>34%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cs typeface="Times New Roman" pitchFamily="18" charset="0"/>
                        </a:rPr>
                        <a:t>78%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6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cs typeface="Times New Roman" pitchFamily="18" charset="0"/>
                        </a:rPr>
                        <a:t>High (1:1.4)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cs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cs typeface="Times New Roman" pitchFamily="18" charset="0"/>
                        </a:rPr>
                        <a:t>37%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 name="Text Box 75"/>
          <p:cNvSpPr txBox="1">
            <a:spLocks noChangeArrowheads="1"/>
          </p:cNvSpPr>
          <p:nvPr/>
        </p:nvSpPr>
        <p:spPr bwMode="auto">
          <a:xfrm>
            <a:off x="381000" y="5943600"/>
            <a:ext cx="4800600" cy="369332"/>
          </a:xfrm>
          <a:prstGeom prst="rect">
            <a:avLst/>
          </a:prstGeom>
          <a:noFill/>
          <a:ln w="9525">
            <a:noFill/>
            <a:miter lim="800000"/>
            <a:headEnd/>
            <a:tailEnd/>
          </a:ln>
        </p:spPr>
        <p:txBody>
          <a:bodyPr wrap="square">
            <a:spAutoFit/>
          </a:bodyPr>
          <a:lstStyle/>
          <a:p>
            <a:pPr>
              <a:spcBef>
                <a:spcPct val="50000"/>
              </a:spcBef>
            </a:pPr>
            <a:r>
              <a:rPr lang="en-US" sz="1800" b="1" dirty="0" err="1" smtClean="0">
                <a:solidFill>
                  <a:srgbClr val="FFFF00"/>
                </a:solidFill>
              </a:rPr>
              <a:t>Borgman</a:t>
            </a:r>
            <a:r>
              <a:rPr lang="en-US" sz="1800" b="1" dirty="0" smtClean="0">
                <a:solidFill>
                  <a:srgbClr val="FFFF00"/>
                </a:solidFill>
              </a:rPr>
              <a:t>. J </a:t>
            </a:r>
            <a:r>
              <a:rPr lang="en-US" sz="1800" b="1" dirty="0">
                <a:solidFill>
                  <a:srgbClr val="FFFF00"/>
                </a:solidFill>
              </a:rPr>
              <a:t>Trauma 63 : 805, 2007</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228600"/>
            <a:ext cx="7772400" cy="1143000"/>
          </a:xfrm>
        </p:spPr>
        <p:txBody>
          <a:bodyPr/>
          <a:lstStyle/>
          <a:p>
            <a:pPr eaLnBrk="1" hangingPunct="1"/>
            <a:r>
              <a:rPr lang="en-US" smtClean="0"/>
              <a:t>1:1 FFP to RBC</a:t>
            </a:r>
          </a:p>
        </p:txBody>
      </p:sp>
      <p:graphicFrame>
        <p:nvGraphicFramePr>
          <p:cNvPr id="129098" name="Group 74"/>
          <p:cNvGraphicFramePr>
            <a:graphicFrameLocks noGrp="1"/>
          </p:cNvGraphicFramePr>
          <p:nvPr/>
        </p:nvGraphicFramePr>
        <p:xfrm>
          <a:off x="381000" y="1600200"/>
          <a:ext cx="8382000" cy="3479800"/>
        </p:xfrm>
        <a:graphic>
          <a:graphicData uri="http://schemas.openxmlformats.org/drawingml/2006/table">
            <a:tbl>
              <a:tblPr/>
              <a:tblGrid>
                <a:gridCol w="2794000">
                  <a:extLst>
                    <a:ext uri="{9D8B030D-6E8A-4147-A177-3AD203B41FA5}">
                      <a16:colId xmlns:a16="http://schemas.microsoft.com/office/drawing/2014/main" val="20000"/>
                    </a:ext>
                  </a:extLst>
                </a:gridCol>
                <a:gridCol w="3302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tblGrid>
              <a:tr h="660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FFFF00"/>
                          </a:solidFill>
                          <a:effectLst/>
                          <a:latin typeface="Times New Roman" pitchFamily="18" charset="0"/>
                          <a:cs typeface="Times New Roman" pitchFamily="18" charset="0"/>
                        </a:rPr>
                        <a:t>Variable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FFFF00"/>
                          </a:solidFill>
                          <a:effectLst/>
                          <a:latin typeface="Times New Roman" pitchFamily="18" charset="0"/>
                          <a:cs typeface="Times New Roman" pitchFamily="18" charset="0"/>
                        </a:rPr>
                        <a:t>Odd Ratio (95% CI)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FFFF00"/>
                          </a:solidFill>
                          <a:effectLst/>
                          <a:latin typeface="Times New Roman" pitchFamily="18" charset="0"/>
                          <a:cs typeface="Times New Roman" pitchFamily="18" charset="0"/>
                        </a:rPr>
                        <a:t>p value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cs typeface="Times New Roman" pitchFamily="18" charset="0"/>
                        </a:rPr>
                        <a:t>FFP : RBC ratio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cs typeface="Times New Roman" pitchFamily="18" charset="0"/>
                        </a:rPr>
                        <a:t>8.6 (2.1-35)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cs typeface="Times New Roman" pitchFamily="18" charset="0"/>
                        </a:rPr>
                        <a:t>0.003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6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cs typeface="Times New Roman" pitchFamily="18" charset="0"/>
                        </a:rPr>
                        <a:t>AIS head/neck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cs typeface="Times New Roman" pitchFamily="18" charset="0"/>
                        </a:rPr>
                        <a:t>0.76 (0.61-0.94)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cs typeface="Times New Roman" pitchFamily="18" charset="0"/>
                        </a:rPr>
                        <a:t>0.013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11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cs typeface="Times New Roman" pitchFamily="18" charset="0"/>
                        </a:rPr>
                        <a:t>AIS Thorax</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cs typeface="Times New Roman" pitchFamily="18" charset="0"/>
                        </a:rPr>
                        <a:t>0.73 (0.57-0.92)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cs typeface="Times New Roman" pitchFamily="18" charset="0"/>
                        </a:rPr>
                        <a:t>0.009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cs typeface="Times New Roman" pitchFamily="18" charset="0"/>
                        </a:rPr>
                        <a:t>Base Deficit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cs typeface="Times New Roman" pitchFamily="18" charset="0"/>
                        </a:rPr>
                        <a:t>0.89 (0.84-0.95)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Times New Roman" pitchFamily="18" charset="0"/>
                          <a:cs typeface="Times New Roman" pitchFamily="18" charset="0"/>
                        </a:rPr>
                        <a:t>&lt; 0.001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8157" name="Text Box 75"/>
          <p:cNvSpPr txBox="1">
            <a:spLocks noChangeArrowheads="1"/>
          </p:cNvSpPr>
          <p:nvPr/>
        </p:nvSpPr>
        <p:spPr bwMode="auto">
          <a:xfrm>
            <a:off x="381000" y="5943600"/>
            <a:ext cx="4800600" cy="369332"/>
          </a:xfrm>
          <a:prstGeom prst="rect">
            <a:avLst/>
          </a:prstGeom>
          <a:noFill/>
          <a:ln w="9525">
            <a:noFill/>
            <a:miter lim="800000"/>
            <a:headEnd/>
            <a:tailEnd/>
          </a:ln>
        </p:spPr>
        <p:txBody>
          <a:bodyPr wrap="square">
            <a:spAutoFit/>
          </a:bodyPr>
          <a:lstStyle/>
          <a:p>
            <a:pPr>
              <a:spcBef>
                <a:spcPct val="50000"/>
              </a:spcBef>
            </a:pPr>
            <a:r>
              <a:rPr lang="en-US" sz="1800" b="1" dirty="0" err="1" smtClean="0">
                <a:solidFill>
                  <a:srgbClr val="FFFF00"/>
                </a:solidFill>
              </a:rPr>
              <a:t>Borgman</a:t>
            </a:r>
            <a:r>
              <a:rPr lang="en-US" sz="1800" b="1" dirty="0" smtClean="0">
                <a:solidFill>
                  <a:srgbClr val="FFFF00"/>
                </a:solidFill>
              </a:rPr>
              <a:t>. J </a:t>
            </a:r>
            <a:r>
              <a:rPr lang="en-US" sz="1800" b="1" dirty="0">
                <a:solidFill>
                  <a:srgbClr val="FFFF00"/>
                </a:solidFill>
              </a:rPr>
              <a:t>Trauma 63 : 805, 2007</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lstStyle/>
          <a:p>
            <a:r>
              <a:rPr lang="en-US" dirty="0" smtClean="0"/>
              <a:t>Most common cause of PREVENTABLE death following injury is BLEEDING</a:t>
            </a:r>
          </a:p>
          <a:p>
            <a:r>
              <a:rPr lang="en-US" dirty="0" smtClean="0"/>
              <a:t>Most important factor for survival is time to arrest of hemorrhage</a:t>
            </a:r>
          </a:p>
          <a:p>
            <a:r>
              <a:rPr lang="en-US" dirty="0" smtClean="0"/>
              <a:t>Resuscitation is an adjunct. The goal is to Stop the Bleed!</a:t>
            </a:r>
            <a:endParaRPr lang="en-US" dirty="0"/>
          </a:p>
        </p:txBody>
      </p:sp>
    </p:spTree>
    <p:extLst>
      <p:ext uri="{BB962C8B-B14F-4D97-AF65-F5344CB8AC3E}">
        <p14:creationId xmlns:p14="http://schemas.microsoft.com/office/powerpoint/2010/main" val="13451266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762000" y="381000"/>
            <a:ext cx="7772400" cy="1143000"/>
          </a:xfrm>
        </p:spPr>
        <p:txBody>
          <a:bodyPr/>
          <a:lstStyle/>
          <a:p>
            <a:pPr eaLnBrk="1" hangingPunct="1"/>
            <a:r>
              <a:rPr lang="en-US" sz="4000" smtClean="0"/>
              <a:t>1:1 Civilian Experience - Coagulopathy</a:t>
            </a:r>
          </a:p>
        </p:txBody>
      </p:sp>
      <p:pic>
        <p:nvPicPr>
          <p:cNvPr id="49155" name="Picture 4" descr="ovidweb"/>
          <p:cNvPicPr>
            <a:picLocks noChangeAspect="1" noChangeArrowheads="1"/>
          </p:cNvPicPr>
          <p:nvPr/>
        </p:nvPicPr>
        <p:blipFill>
          <a:blip r:embed="rId3" cstate="print"/>
          <a:srcRect/>
          <a:stretch>
            <a:fillRect/>
          </a:stretch>
        </p:blipFill>
        <p:spPr bwMode="auto">
          <a:xfrm>
            <a:off x="609600" y="1905000"/>
            <a:ext cx="7742238" cy="3703638"/>
          </a:xfrm>
          <a:prstGeom prst="rect">
            <a:avLst/>
          </a:prstGeom>
          <a:noFill/>
          <a:ln w="9525">
            <a:noFill/>
            <a:miter lim="800000"/>
            <a:headEnd/>
            <a:tailEnd/>
          </a:ln>
        </p:spPr>
      </p:pic>
      <p:sp>
        <p:nvSpPr>
          <p:cNvPr id="5" name="Text Box 5"/>
          <p:cNvSpPr txBox="1">
            <a:spLocks noChangeArrowheads="1"/>
          </p:cNvSpPr>
          <p:nvPr/>
        </p:nvSpPr>
        <p:spPr bwMode="auto">
          <a:xfrm>
            <a:off x="228600" y="5715000"/>
            <a:ext cx="6934200" cy="369332"/>
          </a:xfrm>
          <a:prstGeom prst="rect">
            <a:avLst/>
          </a:prstGeom>
          <a:noFill/>
          <a:ln w="9525">
            <a:noFill/>
            <a:miter lim="800000"/>
            <a:headEnd/>
            <a:tailEnd/>
          </a:ln>
        </p:spPr>
        <p:txBody>
          <a:bodyPr wrap="square">
            <a:spAutoFit/>
          </a:bodyPr>
          <a:lstStyle/>
          <a:p>
            <a:pPr>
              <a:spcBef>
                <a:spcPct val="50000"/>
              </a:spcBef>
            </a:pPr>
            <a:r>
              <a:rPr lang="en-US" sz="1800" b="1" dirty="0" err="1" smtClean="0">
                <a:solidFill>
                  <a:srgbClr val="FFFF00"/>
                </a:solidFill>
              </a:rPr>
              <a:t>Kashuk</a:t>
            </a:r>
            <a:r>
              <a:rPr lang="en-US" sz="1800" b="1" dirty="0" smtClean="0">
                <a:solidFill>
                  <a:srgbClr val="FFFF00"/>
                </a:solidFill>
              </a:rPr>
              <a:t>, J.  J </a:t>
            </a:r>
            <a:r>
              <a:rPr lang="en-US" sz="1800" b="1" dirty="0">
                <a:solidFill>
                  <a:srgbClr val="FFFF00"/>
                </a:solidFill>
              </a:rPr>
              <a:t>Trauma 2008; 65 : 261</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5800" y="0"/>
            <a:ext cx="7772400" cy="762000"/>
          </a:xfrm>
        </p:spPr>
        <p:txBody>
          <a:bodyPr/>
          <a:lstStyle/>
          <a:p>
            <a:pPr eaLnBrk="1" hangingPunct="1"/>
            <a:r>
              <a:rPr lang="en-US" sz="4000" smtClean="0"/>
              <a:t>1:1 Civilian Experience - Mortality</a:t>
            </a:r>
          </a:p>
        </p:txBody>
      </p:sp>
      <p:pic>
        <p:nvPicPr>
          <p:cNvPr id="50179" name="Picture 4" descr="ovidweb"/>
          <p:cNvPicPr>
            <a:picLocks noChangeAspect="1" noChangeArrowheads="1"/>
          </p:cNvPicPr>
          <p:nvPr/>
        </p:nvPicPr>
        <p:blipFill>
          <a:blip r:embed="rId3" cstate="print"/>
          <a:srcRect/>
          <a:stretch>
            <a:fillRect/>
          </a:stretch>
        </p:blipFill>
        <p:spPr bwMode="auto">
          <a:xfrm>
            <a:off x="2209800" y="685800"/>
            <a:ext cx="5421313" cy="5621338"/>
          </a:xfrm>
          <a:prstGeom prst="rect">
            <a:avLst/>
          </a:prstGeom>
          <a:noFill/>
          <a:ln w="9525">
            <a:noFill/>
            <a:miter lim="800000"/>
            <a:headEnd/>
            <a:tailEnd/>
          </a:ln>
        </p:spPr>
      </p:pic>
      <p:sp>
        <p:nvSpPr>
          <p:cNvPr id="50180" name="Text Box 5"/>
          <p:cNvSpPr txBox="1">
            <a:spLocks noChangeArrowheads="1"/>
          </p:cNvSpPr>
          <p:nvPr/>
        </p:nvSpPr>
        <p:spPr bwMode="auto">
          <a:xfrm>
            <a:off x="152400" y="5257800"/>
            <a:ext cx="1811482" cy="1061829"/>
          </a:xfrm>
          <a:prstGeom prst="rect">
            <a:avLst/>
          </a:prstGeom>
          <a:noFill/>
          <a:ln w="9525">
            <a:noFill/>
            <a:miter lim="800000"/>
            <a:headEnd/>
            <a:tailEnd/>
          </a:ln>
        </p:spPr>
        <p:txBody>
          <a:bodyPr wrap="square">
            <a:spAutoFit/>
          </a:bodyPr>
          <a:lstStyle/>
          <a:p>
            <a:pPr>
              <a:spcBef>
                <a:spcPct val="50000"/>
              </a:spcBef>
            </a:pPr>
            <a:r>
              <a:rPr lang="en-US" sz="1800" b="1" dirty="0" err="1" smtClean="0">
                <a:solidFill>
                  <a:srgbClr val="FFFF00"/>
                </a:solidFill>
              </a:rPr>
              <a:t>Kashuk</a:t>
            </a:r>
            <a:r>
              <a:rPr lang="en-US" sz="1800" b="1" dirty="0" smtClean="0">
                <a:solidFill>
                  <a:srgbClr val="FFFF00"/>
                </a:solidFill>
              </a:rPr>
              <a:t>, J</a:t>
            </a:r>
          </a:p>
          <a:p>
            <a:pPr>
              <a:spcBef>
                <a:spcPct val="50000"/>
              </a:spcBef>
            </a:pPr>
            <a:r>
              <a:rPr lang="en-US" sz="1800" b="1" dirty="0" smtClean="0">
                <a:solidFill>
                  <a:srgbClr val="FFFF00"/>
                </a:solidFill>
              </a:rPr>
              <a:t>J </a:t>
            </a:r>
            <a:r>
              <a:rPr lang="en-US" sz="1800" b="1" dirty="0">
                <a:solidFill>
                  <a:srgbClr val="FFFF00"/>
                </a:solidFill>
              </a:rPr>
              <a:t>Trauma 2008; 65 : 261</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t="49927"/>
          <a:stretch>
            <a:fillRect/>
          </a:stretch>
        </p:blipFill>
        <p:spPr bwMode="auto">
          <a:xfrm>
            <a:off x="304800" y="228600"/>
            <a:ext cx="8601075" cy="5750768"/>
          </a:xfrm>
          <a:prstGeom prst="rect">
            <a:avLst/>
          </a:prstGeom>
          <a:noFill/>
          <a:ln w="9525">
            <a:noFill/>
            <a:miter lim="800000"/>
            <a:headEnd/>
            <a:tailEnd/>
          </a:ln>
        </p:spPr>
      </p:pic>
      <p:sp>
        <p:nvSpPr>
          <p:cNvPr id="18435" name="TextBox 2"/>
          <p:cNvSpPr txBox="1">
            <a:spLocks noChangeArrowheads="1"/>
          </p:cNvSpPr>
          <p:nvPr/>
        </p:nvSpPr>
        <p:spPr bwMode="auto">
          <a:xfrm>
            <a:off x="304800" y="6211887"/>
            <a:ext cx="3581400" cy="369332"/>
          </a:xfrm>
          <a:prstGeom prst="rect">
            <a:avLst/>
          </a:prstGeom>
          <a:noFill/>
          <a:ln w="9525">
            <a:noFill/>
            <a:miter lim="800000"/>
            <a:headEnd/>
            <a:tailEnd/>
          </a:ln>
        </p:spPr>
        <p:txBody>
          <a:bodyPr wrap="square">
            <a:spAutoFit/>
          </a:bodyPr>
          <a:lstStyle/>
          <a:p>
            <a:r>
              <a:rPr lang="en-US" sz="1800" dirty="0" err="1">
                <a:solidFill>
                  <a:srgbClr val="FFFF00"/>
                </a:solidFill>
              </a:rPr>
              <a:t>Borgman</a:t>
            </a:r>
            <a:r>
              <a:rPr lang="en-US" sz="1800" dirty="0">
                <a:solidFill>
                  <a:srgbClr val="FFFF00"/>
                </a:solidFill>
              </a:rPr>
              <a:t>. </a:t>
            </a:r>
            <a:r>
              <a:rPr lang="en-US" sz="1800" dirty="0" err="1">
                <a:solidFill>
                  <a:srgbClr val="FFFF00"/>
                </a:solidFill>
              </a:rPr>
              <a:t>Vox</a:t>
            </a:r>
            <a:r>
              <a:rPr lang="en-US" sz="1800" dirty="0">
                <a:solidFill>
                  <a:srgbClr val="FFFF00"/>
                </a:solidFill>
              </a:rPr>
              <a:t> </a:t>
            </a:r>
            <a:r>
              <a:rPr lang="en-US" sz="1800" dirty="0" err="1">
                <a:solidFill>
                  <a:srgbClr val="FFFF00"/>
                </a:solidFill>
              </a:rPr>
              <a:t>Sanguinis</a:t>
            </a:r>
            <a:r>
              <a:rPr lang="en-US" sz="1800" dirty="0">
                <a:solidFill>
                  <a:srgbClr val="FFFF00"/>
                </a:solidFill>
              </a:rPr>
              <a:t>, 2011</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Rectangle 4"/>
          <p:cNvSpPr>
            <a:spLocks noGrp="1" noChangeArrowheads="1"/>
          </p:cNvSpPr>
          <p:nvPr>
            <p:ph type="title"/>
          </p:nvPr>
        </p:nvSpPr>
        <p:spPr>
          <a:xfrm>
            <a:off x="685800" y="0"/>
            <a:ext cx="7772400" cy="762000"/>
          </a:xfrm>
          <a:noFill/>
        </p:spPr>
        <p:txBody>
          <a:bodyPr/>
          <a:lstStyle/>
          <a:p>
            <a:pPr eaLnBrk="1" hangingPunct="1"/>
            <a:r>
              <a:rPr lang="en-US" sz="4000" smtClean="0"/>
              <a:t>1:1 Civilian Experience - Mortality</a:t>
            </a:r>
          </a:p>
        </p:txBody>
      </p:sp>
      <p:pic>
        <p:nvPicPr>
          <p:cNvPr id="51203" name="Picture 5" descr="ovidweb"/>
          <p:cNvPicPr>
            <a:picLocks noChangeAspect="1" noChangeArrowheads="1"/>
          </p:cNvPicPr>
          <p:nvPr/>
        </p:nvPicPr>
        <p:blipFill>
          <a:blip r:embed="rId3" cstate="print"/>
          <a:srcRect/>
          <a:stretch>
            <a:fillRect/>
          </a:stretch>
        </p:blipFill>
        <p:spPr bwMode="auto">
          <a:xfrm>
            <a:off x="152400" y="3276600"/>
            <a:ext cx="6188075" cy="3081338"/>
          </a:xfrm>
          <a:prstGeom prst="rect">
            <a:avLst/>
          </a:prstGeom>
          <a:noFill/>
          <a:ln w="9525">
            <a:noFill/>
            <a:miter lim="800000"/>
            <a:headEnd/>
            <a:tailEnd/>
          </a:ln>
        </p:spPr>
      </p:pic>
      <p:pic>
        <p:nvPicPr>
          <p:cNvPr id="164871" name="Picture 7" descr="ovidweb2"/>
          <p:cNvPicPr>
            <a:picLocks noChangeAspect="1" noChangeArrowheads="1"/>
          </p:cNvPicPr>
          <p:nvPr/>
        </p:nvPicPr>
        <p:blipFill>
          <a:blip r:embed="rId4" cstate="print"/>
          <a:srcRect/>
          <a:stretch>
            <a:fillRect/>
          </a:stretch>
        </p:blipFill>
        <p:spPr bwMode="auto">
          <a:xfrm>
            <a:off x="2890838" y="609600"/>
            <a:ext cx="6253162" cy="2843213"/>
          </a:xfrm>
          <a:prstGeom prst="rect">
            <a:avLst/>
          </a:prstGeom>
          <a:noFill/>
          <a:ln w="9525">
            <a:noFill/>
            <a:miter lim="800000"/>
            <a:headEnd/>
            <a:tailEnd/>
          </a:ln>
        </p:spPr>
      </p:pic>
      <p:sp>
        <p:nvSpPr>
          <p:cNvPr id="51205" name="Text Box 8"/>
          <p:cNvSpPr txBox="1">
            <a:spLocks noChangeArrowheads="1"/>
          </p:cNvSpPr>
          <p:nvPr/>
        </p:nvSpPr>
        <p:spPr bwMode="auto">
          <a:xfrm>
            <a:off x="0" y="1981200"/>
            <a:ext cx="2895600" cy="366713"/>
          </a:xfrm>
          <a:prstGeom prst="rect">
            <a:avLst/>
          </a:prstGeom>
          <a:noFill/>
          <a:ln w="9525">
            <a:noFill/>
            <a:miter lim="800000"/>
            <a:headEnd/>
            <a:tailEnd/>
          </a:ln>
        </p:spPr>
        <p:txBody>
          <a:bodyPr>
            <a:spAutoFit/>
          </a:bodyPr>
          <a:lstStyle/>
          <a:p>
            <a:pPr>
              <a:spcBef>
                <a:spcPct val="50000"/>
              </a:spcBef>
            </a:pPr>
            <a:r>
              <a:rPr lang="en-US" sz="1800">
                <a:solidFill>
                  <a:srgbClr val="FFFF00"/>
                </a:solidFill>
              </a:rPr>
              <a:t>J Trauma 2008; 65 : 272</a:t>
            </a:r>
          </a:p>
        </p:txBody>
      </p:sp>
      <p:sp>
        <p:nvSpPr>
          <p:cNvPr id="164873" name="Rectangle 9"/>
          <p:cNvSpPr>
            <a:spLocks noChangeArrowheads="1"/>
          </p:cNvSpPr>
          <p:nvPr/>
        </p:nvSpPr>
        <p:spPr bwMode="auto">
          <a:xfrm>
            <a:off x="6477000" y="1828800"/>
            <a:ext cx="2438400" cy="228600"/>
          </a:xfrm>
          <a:prstGeom prst="rect">
            <a:avLst/>
          </a:prstGeom>
          <a:noFill/>
          <a:ln w="28575">
            <a:solidFill>
              <a:srgbClr val="FF0000"/>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4871"/>
                                        </p:tgtEl>
                                        <p:attrNameLst>
                                          <p:attrName>style.visibility</p:attrName>
                                        </p:attrNameLst>
                                      </p:cBhvr>
                                      <p:to>
                                        <p:strVal val="visible"/>
                                      </p:to>
                                    </p:set>
                                    <p:anim calcmode="lin" valueType="num">
                                      <p:cBhvr>
                                        <p:cTn id="7" dur="500" fill="hold"/>
                                        <p:tgtEl>
                                          <p:spTgt spid="164871"/>
                                        </p:tgtEl>
                                        <p:attrNameLst>
                                          <p:attrName>ppt_w</p:attrName>
                                        </p:attrNameLst>
                                      </p:cBhvr>
                                      <p:tavLst>
                                        <p:tav tm="0">
                                          <p:val>
                                            <p:fltVal val="0"/>
                                          </p:val>
                                        </p:tav>
                                        <p:tav tm="100000">
                                          <p:val>
                                            <p:strVal val="#ppt_w"/>
                                          </p:val>
                                        </p:tav>
                                      </p:tavLst>
                                    </p:anim>
                                    <p:anim calcmode="lin" valueType="num">
                                      <p:cBhvr>
                                        <p:cTn id="8" dur="500" fill="hold"/>
                                        <p:tgtEl>
                                          <p:spTgt spid="164871"/>
                                        </p:tgtEl>
                                        <p:attrNameLst>
                                          <p:attrName>ppt_h</p:attrName>
                                        </p:attrNameLst>
                                      </p:cBhvr>
                                      <p:tavLst>
                                        <p:tav tm="0">
                                          <p:val>
                                            <p:fltVal val="0"/>
                                          </p:val>
                                        </p:tav>
                                        <p:tav tm="100000">
                                          <p:val>
                                            <p:strVal val="#ppt_h"/>
                                          </p:val>
                                        </p:tav>
                                      </p:tavLst>
                                    </p:anim>
                                  </p:childTnLst>
                                </p:cTn>
                              </p:par>
                              <p:par>
                                <p:cTn id="9" presetID="1" presetClass="entr" presetSubtype="0" fill="hold" grpId="0" nodeType="withEffect">
                                  <p:stCondLst>
                                    <p:cond delay="0"/>
                                  </p:stCondLst>
                                  <p:childTnLst>
                                    <p:set>
                                      <p:cBhvr>
                                        <p:cTn id="10" dur="1" fill="hold">
                                          <p:stCondLst>
                                            <p:cond delay="0"/>
                                          </p:stCondLst>
                                        </p:cTn>
                                        <p:tgtEl>
                                          <p:spTgt spid="1648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3"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Title 1"/>
          <p:cNvSpPr>
            <a:spLocks noGrp="1"/>
          </p:cNvSpPr>
          <p:nvPr>
            <p:ph type="title"/>
          </p:nvPr>
        </p:nvSpPr>
        <p:spPr>
          <a:xfrm>
            <a:off x="685800" y="152400"/>
            <a:ext cx="7772400" cy="1143000"/>
          </a:xfrm>
        </p:spPr>
        <p:txBody>
          <a:bodyPr/>
          <a:lstStyle/>
          <a:p>
            <a:r>
              <a:rPr lang="en-US" smtClean="0"/>
              <a:t>Transfusions Trends over Time</a:t>
            </a:r>
          </a:p>
        </p:txBody>
      </p:sp>
      <p:grpSp>
        <p:nvGrpSpPr>
          <p:cNvPr id="52227" name="Group 7"/>
          <p:cNvGrpSpPr>
            <a:grpSpLocks/>
          </p:cNvGrpSpPr>
          <p:nvPr/>
        </p:nvGrpSpPr>
        <p:grpSpPr bwMode="auto">
          <a:xfrm>
            <a:off x="0" y="1447800"/>
            <a:ext cx="5048250" cy="4933950"/>
            <a:chOff x="228600" y="1524000"/>
            <a:chExt cx="5048250" cy="4933950"/>
          </a:xfrm>
        </p:grpSpPr>
        <p:pic>
          <p:nvPicPr>
            <p:cNvPr id="52229" name="Picture 2"/>
            <p:cNvPicPr>
              <a:picLocks noChangeAspect="1" noChangeArrowheads="1"/>
            </p:cNvPicPr>
            <p:nvPr/>
          </p:nvPicPr>
          <p:blipFill>
            <a:blip r:embed="rId3" cstate="print"/>
            <a:srcRect/>
            <a:stretch>
              <a:fillRect/>
            </a:stretch>
          </p:blipFill>
          <p:spPr bwMode="auto">
            <a:xfrm>
              <a:off x="228600" y="1524000"/>
              <a:ext cx="5048250" cy="4933950"/>
            </a:xfrm>
            <a:prstGeom prst="rect">
              <a:avLst/>
            </a:prstGeom>
            <a:noFill/>
            <a:ln w="9525">
              <a:noFill/>
              <a:miter lim="800000"/>
              <a:headEnd/>
              <a:tailEnd/>
            </a:ln>
          </p:spPr>
        </p:pic>
        <p:sp>
          <p:nvSpPr>
            <p:cNvPr id="5" name="Rectangle 4"/>
            <p:cNvSpPr/>
            <p:nvPr/>
          </p:nvSpPr>
          <p:spPr>
            <a:xfrm>
              <a:off x="304800" y="3352800"/>
              <a:ext cx="4800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304800" y="6172200"/>
              <a:ext cx="4800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52228" name="Picture 3"/>
          <p:cNvPicPr>
            <a:picLocks noChangeAspect="1" noChangeArrowheads="1"/>
          </p:cNvPicPr>
          <p:nvPr/>
        </p:nvPicPr>
        <p:blipFill>
          <a:blip r:embed="rId4" cstate="print"/>
          <a:srcRect l="10899" r="4172"/>
          <a:stretch>
            <a:fillRect/>
          </a:stretch>
        </p:blipFill>
        <p:spPr bwMode="auto">
          <a:xfrm>
            <a:off x="4876800" y="1905000"/>
            <a:ext cx="4267200" cy="3381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cstate="print"/>
          <a:srcRect l="19273" r="2180"/>
          <a:stretch>
            <a:fillRect/>
          </a:stretch>
        </p:blipFill>
        <p:spPr bwMode="auto">
          <a:xfrm>
            <a:off x="4876800" y="1371600"/>
            <a:ext cx="4114800" cy="4560888"/>
          </a:xfrm>
          <a:prstGeom prst="rect">
            <a:avLst/>
          </a:prstGeom>
          <a:noFill/>
          <a:ln w="9525">
            <a:noFill/>
            <a:miter lim="800000"/>
            <a:headEnd/>
            <a:tailEnd/>
          </a:ln>
        </p:spPr>
      </p:pic>
      <p:sp>
        <p:nvSpPr>
          <p:cNvPr id="53251" name="Title 1"/>
          <p:cNvSpPr>
            <a:spLocks noGrp="1"/>
          </p:cNvSpPr>
          <p:nvPr>
            <p:ph type="title"/>
          </p:nvPr>
        </p:nvSpPr>
        <p:spPr>
          <a:xfrm>
            <a:off x="685800" y="152400"/>
            <a:ext cx="7772400" cy="1143000"/>
          </a:xfrm>
        </p:spPr>
        <p:txBody>
          <a:bodyPr/>
          <a:lstStyle/>
          <a:p>
            <a:r>
              <a:rPr lang="en-US" smtClean="0"/>
              <a:t>Transfusions Trends over Time</a:t>
            </a:r>
          </a:p>
        </p:txBody>
      </p:sp>
      <p:pic>
        <p:nvPicPr>
          <p:cNvPr id="53252" name="Picture 5"/>
          <p:cNvPicPr>
            <a:picLocks noChangeAspect="1" noChangeArrowheads="1"/>
          </p:cNvPicPr>
          <p:nvPr/>
        </p:nvPicPr>
        <p:blipFill>
          <a:blip r:embed="rId4" cstate="print"/>
          <a:srcRect l="7529" r="6635"/>
          <a:stretch>
            <a:fillRect/>
          </a:stretch>
        </p:blipFill>
        <p:spPr bwMode="auto">
          <a:xfrm>
            <a:off x="152400" y="1371600"/>
            <a:ext cx="4343400" cy="4583113"/>
          </a:xfrm>
          <a:prstGeom prst="rect">
            <a:avLst/>
          </a:prstGeom>
          <a:noFill/>
          <a:ln w="9525">
            <a:noFill/>
            <a:miter lim="800000"/>
            <a:headEnd/>
            <a:tailEnd/>
          </a:ln>
        </p:spPr>
      </p:pic>
      <p:sp>
        <p:nvSpPr>
          <p:cNvPr id="53253" name="TextBox 8"/>
          <p:cNvSpPr txBox="1">
            <a:spLocks noChangeArrowheads="1"/>
          </p:cNvSpPr>
          <p:nvPr/>
        </p:nvSpPr>
        <p:spPr bwMode="auto">
          <a:xfrm>
            <a:off x="152400" y="5954712"/>
            <a:ext cx="5715000" cy="369888"/>
          </a:xfrm>
          <a:prstGeom prst="rect">
            <a:avLst/>
          </a:prstGeom>
          <a:noFill/>
          <a:ln w="9525">
            <a:noFill/>
            <a:miter lim="800000"/>
            <a:headEnd/>
            <a:tailEnd/>
          </a:ln>
        </p:spPr>
        <p:txBody>
          <a:bodyPr>
            <a:spAutoFit/>
          </a:bodyPr>
          <a:lstStyle/>
          <a:p>
            <a:r>
              <a:rPr lang="en-US" sz="1800" dirty="0" err="1">
                <a:solidFill>
                  <a:srgbClr val="FFFF00"/>
                </a:solidFill>
              </a:rPr>
              <a:t>Kautza</a:t>
            </a:r>
            <a:r>
              <a:rPr lang="en-US" sz="1800" dirty="0">
                <a:solidFill>
                  <a:srgbClr val="FFFF00"/>
                </a:solidFill>
              </a:rPr>
              <a:t> J Trauma 72(1):106-111; 2012</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smtClean="0"/>
              <a:t>Is it FFP or is it lack of Crystalloid?</a:t>
            </a:r>
          </a:p>
        </p:txBody>
      </p:sp>
      <p:sp>
        <p:nvSpPr>
          <p:cNvPr id="54275" name="Content Placeholder 2"/>
          <p:cNvSpPr>
            <a:spLocks noGrp="1"/>
          </p:cNvSpPr>
          <p:nvPr>
            <p:ph idx="1"/>
          </p:nvPr>
        </p:nvSpPr>
        <p:spPr/>
        <p:txBody>
          <a:bodyPr/>
          <a:lstStyle/>
          <a:p>
            <a:r>
              <a:rPr lang="en-US" smtClean="0"/>
              <a:t>Time Bias to survival</a:t>
            </a:r>
          </a:p>
          <a:p>
            <a:r>
              <a:rPr lang="en-US" smtClean="0"/>
              <a:t>Retro study of 572 pts over 6 yrs</a:t>
            </a:r>
          </a:p>
        </p:txBody>
      </p:sp>
      <p:graphicFrame>
        <p:nvGraphicFramePr>
          <p:cNvPr id="4" name="Table 3"/>
          <p:cNvGraphicFramePr>
            <a:graphicFrameLocks noGrp="1"/>
          </p:cNvGraphicFramePr>
          <p:nvPr/>
        </p:nvGraphicFramePr>
        <p:xfrm>
          <a:off x="1447800" y="3505200"/>
          <a:ext cx="6096000" cy="18542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r>
                        <a:rPr lang="en-US" dirty="0" smtClean="0"/>
                        <a:t>High FFP</a:t>
                      </a:r>
                      <a:endParaRPr lang="en-US" dirty="0"/>
                    </a:p>
                  </a:txBody>
                  <a:tcPr/>
                </a:tc>
                <a:tc>
                  <a:txBody>
                    <a:bodyPr/>
                    <a:lstStyle/>
                    <a:p>
                      <a:r>
                        <a:rPr lang="en-US" dirty="0" smtClean="0"/>
                        <a:t>Standard </a:t>
                      </a:r>
                      <a:r>
                        <a:rPr lang="en-US" dirty="0" err="1" smtClean="0"/>
                        <a:t>Tx</a:t>
                      </a:r>
                      <a:endParaRPr lang="en-US" dirty="0"/>
                    </a:p>
                  </a:txBody>
                  <a:tcPr/>
                </a:tc>
                <a:extLst>
                  <a:ext uri="{0D108BD9-81ED-4DB2-BD59-A6C34878D82A}">
                    <a16:rowId xmlns:a16="http://schemas.microsoft.com/office/drawing/2014/main" val="10000"/>
                  </a:ext>
                </a:extLst>
              </a:tr>
              <a:tr h="370840">
                <a:tc>
                  <a:txBody>
                    <a:bodyPr/>
                    <a:lstStyle/>
                    <a:p>
                      <a:r>
                        <a:rPr lang="en-US" dirty="0" smtClean="0"/>
                        <a:t>5 L IVF</a:t>
                      </a:r>
                      <a:endParaRPr lang="en-US" dirty="0"/>
                    </a:p>
                  </a:txBody>
                  <a:tcPr/>
                </a:tc>
                <a:tc>
                  <a:txBody>
                    <a:bodyPr/>
                    <a:lstStyle/>
                    <a:p>
                      <a:r>
                        <a:rPr lang="en-US" dirty="0" smtClean="0"/>
                        <a:t>14 L IVF</a:t>
                      </a:r>
                      <a:endParaRPr lang="en-US" dirty="0"/>
                    </a:p>
                  </a:txBody>
                  <a:tcPr/>
                </a:tc>
                <a:extLst>
                  <a:ext uri="{0D108BD9-81ED-4DB2-BD59-A6C34878D82A}">
                    <a16:rowId xmlns:a16="http://schemas.microsoft.com/office/drawing/2014/main" val="10001"/>
                  </a:ext>
                </a:extLst>
              </a:tr>
              <a:tr h="370840">
                <a:tc>
                  <a:txBody>
                    <a:bodyPr/>
                    <a:lstStyle/>
                    <a:p>
                      <a:r>
                        <a:rPr lang="en-US" dirty="0" smtClean="0"/>
                        <a:t>7</a:t>
                      </a:r>
                      <a:r>
                        <a:rPr lang="en-US" baseline="0" dirty="0" smtClean="0"/>
                        <a:t> U RBC</a:t>
                      </a:r>
                      <a:endParaRPr lang="en-US" dirty="0"/>
                    </a:p>
                  </a:txBody>
                  <a:tcPr/>
                </a:tc>
                <a:tc>
                  <a:txBody>
                    <a:bodyPr/>
                    <a:lstStyle/>
                    <a:p>
                      <a:r>
                        <a:rPr lang="en-US" dirty="0" smtClean="0"/>
                        <a:t>13 U RBC</a:t>
                      </a:r>
                      <a:endParaRPr lang="en-US" dirty="0"/>
                    </a:p>
                  </a:txBody>
                  <a:tcPr/>
                </a:tc>
                <a:extLst>
                  <a:ext uri="{0D108BD9-81ED-4DB2-BD59-A6C34878D82A}">
                    <a16:rowId xmlns:a16="http://schemas.microsoft.com/office/drawing/2014/main" val="10002"/>
                  </a:ext>
                </a:extLst>
              </a:tr>
              <a:tr h="370840">
                <a:tc>
                  <a:txBody>
                    <a:bodyPr/>
                    <a:lstStyle/>
                    <a:p>
                      <a:r>
                        <a:rPr lang="en-US" dirty="0" smtClean="0"/>
                        <a:t>8 FFP</a:t>
                      </a:r>
                      <a:endParaRPr lang="en-US" dirty="0"/>
                    </a:p>
                  </a:txBody>
                  <a:tcPr/>
                </a:tc>
                <a:tc>
                  <a:txBody>
                    <a:bodyPr/>
                    <a:lstStyle/>
                    <a:p>
                      <a:r>
                        <a:rPr lang="en-US" dirty="0" smtClean="0"/>
                        <a:t>11 FFP</a:t>
                      </a:r>
                      <a:endParaRPr lang="en-US" dirty="0"/>
                    </a:p>
                  </a:txBody>
                  <a:tcPr/>
                </a:tc>
                <a:extLst>
                  <a:ext uri="{0D108BD9-81ED-4DB2-BD59-A6C34878D82A}">
                    <a16:rowId xmlns:a16="http://schemas.microsoft.com/office/drawing/2014/main" val="10003"/>
                  </a:ext>
                </a:extLst>
              </a:tr>
              <a:tr h="370840">
                <a:tc>
                  <a:txBody>
                    <a:bodyPr/>
                    <a:lstStyle/>
                    <a:p>
                      <a:r>
                        <a:rPr lang="en-US" dirty="0" smtClean="0"/>
                        <a:t>0 </a:t>
                      </a:r>
                      <a:r>
                        <a:rPr lang="en-US" dirty="0" err="1" smtClean="0"/>
                        <a:t>Plt</a:t>
                      </a:r>
                      <a:endParaRPr lang="en-US" dirty="0"/>
                    </a:p>
                  </a:txBody>
                  <a:tcPr/>
                </a:tc>
                <a:tc>
                  <a:txBody>
                    <a:bodyPr/>
                    <a:lstStyle/>
                    <a:p>
                      <a:r>
                        <a:rPr lang="en-US" dirty="0" smtClean="0"/>
                        <a:t>6 </a:t>
                      </a:r>
                      <a:r>
                        <a:rPr lang="en-US" dirty="0" err="1" smtClean="0"/>
                        <a:t>Plt</a:t>
                      </a:r>
                      <a:endParaRPr lang="en-US" dirty="0"/>
                    </a:p>
                  </a:txBody>
                  <a:tcPr/>
                </a:tc>
                <a:extLst>
                  <a:ext uri="{0D108BD9-81ED-4DB2-BD59-A6C34878D82A}">
                    <a16:rowId xmlns:a16="http://schemas.microsoft.com/office/drawing/2014/main" val="10004"/>
                  </a:ext>
                </a:extLst>
              </a:tr>
            </a:tbl>
          </a:graphicData>
        </a:graphic>
      </p:graphicFrame>
      <p:sp>
        <p:nvSpPr>
          <p:cNvPr id="54296" name="TextBox 4"/>
          <p:cNvSpPr txBox="1">
            <a:spLocks noChangeArrowheads="1"/>
          </p:cNvSpPr>
          <p:nvPr/>
        </p:nvSpPr>
        <p:spPr bwMode="auto">
          <a:xfrm>
            <a:off x="304800" y="6096000"/>
            <a:ext cx="6324600" cy="369888"/>
          </a:xfrm>
          <a:prstGeom prst="rect">
            <a:avLst/>
          </a:prstGeom>
          <a:noFill/>
          <a:ln w="9525">
            <a:noFill/>
            <a:miter lim="800000"/>
            <a:headEnd/>
            <a:tailEnd/>
          </a:ln>
        </p:spPr>
        <p:txBody>
          <a:bodyPr>
            <a:spAutoFit/>
          </a:bodyPr>
          <a:lstStyle/>
          <a:p>
            <a:r>
              <a:rPr lang="en-US" sz="1800">
                <a:solidFill>
                  <a:srgbClr val="FFFF00"/>
                </a:solidFill>
              </a:rPr>
              <a:t>Cotton B Ann Surg 254(4):598-605; 2011</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smtClean="0"/>
              <a:t>Resuscitation</a:t>
            </a:r>
          </a:p>
        </p:txBody>
      </p:sp>
      <p:sp>
        <p:nvSpPr>
          <p:cNvPr id="55299" name="Content Placeholder 2"/>
          <p:cNvSpPr>
            <a:spLocks noGrp="1"/>
          </p:cNvSpPr>
          <p:nvPr>
            <p:ph idx="1"/>
          </p:nvPr>
        </p:nvSpPr>
        <p:spPr/>
        <p:txBody>
          <a:bodyPr/>
          <a:lstStyle/>
          <a:p>
            <a:r>
              <a:rPr lang="en-US" smtClean="0"/>
              <a:t>Swell ≠ Get Well</a:t>
            </a:r>
          </a:p>
          <a:p>
            <a:pPr lvl="1"/>
            <a:r>
              <a:rPr lang="en-US" smtClean="0"/>
              <a:t>ARDS</a:t>
            </a:r>
          </a:p>
          <a:p>
            <a:pPr lvl="1"/>
            <a:r>
              <a:rPr lang="en-US" smtClean="0"/>
              <a:t>Compartment Syndrome</a:t>
            </a:r>
          </a:p>
          <a:p>
            <a:pPr lvl="1"/>
            <a:r>
              <a:rPr lang="en-US" smtClean="0"/>
              <a:t>Prolonged mechanical ventilation</a:t>
            </a:r>
          </a:p>
          <a:p>
            <a:pPr lvl="1"/>
            <a:r>
              <a:rPr lang="en-US" smtClean="0"/>
              <a:t>Prolonged ICU LOS</a:t>
            </a:r>
          </a:p>
          <a:p>
            <a:pPr lvl="1"/>
            <a:r>
              <a:rPr lang="en-US" smtClean="0"/>
              <a:t>Ileus</a:t>
            </a:r>
          </a:p>
          <a:p>
            <a:pPr lvl="1"/>
            <a:r>
              <a:rPr lang="en-US" smtClean="0"/>
              <a:t>Anastomotic Dehiscence and fistulae</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57200" y="0"/>
            <a:ext cx="8229600" cy="1143000"/>
          </a:xfrm>
        </p:spPr>
        <p:txBody>
          <a:bodyPr/>
          <a:lstStyle/>
          <a:p>
            <a:r>
              <a:rPr lang="en-US" smtClean="0"/>
              <a:t>Over-Resuscitation</a:t>
            </a:r>
          </a:p>
        </p:txBody>
      </p:sp>
      <p:sp>
        <p:nvSpPr>
          <p:cNvPr id="56323" name="Content Placeholder 2"/>
          <p:cNvSpPr>
            <a:spLocks noGrp="1"/>
          </p:cNvSpPr>
          <p:nvPr>
            <p:ph idx="1"/>
          </p:nvPr>
        </p:nvSpPr>
        <p:spPr>
          <a:xfrm>
            <a:off x="457200" y="990600"/>
            <a:ext cx="8229600" cy="4525963"/>
          </a:xfrm>
        </p:spPr>
        <p:txBody>
          <a:bodyPr/>
          <a:lstStyle/>
          <a:p>
            <a:r>
              <a:rPr lang="en-US" smtClean="0"/>
              <a:t>Abdominal Compartment Syndrome</a:t>
            </a:r>
          </a:p>
          <a:p>
            <a:pPr lvl="1"/>
            <a:r>
              <a:rPr lang="en-US" smtClean="0"/>
              <a:t>96 Severely injured patients</a:t>
            </a:r>
          </a:p>
        </p:txBody>
      </p:sp>
      <p:sp>
        <p:nvSpPr>
          <p:cNvPr id="56324" name="TextBox 3"/>
          <p:cNvSpPr txBox="1">
            <a:spLocks noChangeArrowheads="1"/>
          </p:cNvSpPr>
          <p:nvPr/>
        </p:nvSpPr>
        <p:spPr bwMode="auto">
          <a:xfrm>
            <a:off x="152400" y="6248400"/>
            <a:ext cx="4876800" cy="381000"/>
          </a:xfrm>
          <a:prstGeom prst="rect">
            <a:avLst/>
          </a:prstGeom>
          <a:noFill/>
          <a:ln w="9525">
            <a:noFill/>
            <a:miter lim="800000"/>
            <a:headEnd/>
            <a:tailEnd/>
          </a:ln>
        </p:spPr>
        <p:txBody>
          <a:bodyPr>
            <a:spAutoFit/>
          </a:bodyPr>
          <a:lstStyle/>
          <a:p>
            <a:r>
              <a:rPr lang="en-US">
                <a:solidFill>
                  <a:srgbClr val="FFFF00"/>
                </a:solidFill>
              </a:rPr>
              <a:t>Madigan. J Trauma 2008;64(2):280-5</a:t>
            </a:r>
          </a:p>
        </p:txBody>
      </p:sp>
      <p:pic>
        <p:nvPicPr>
          <p:cNvPr id="56325" name="Picture 7" descr="Cover"/>
          <p:cNvPicPr>
            <a:picLocks noChangeAspect="1" noChangeArrowheads="1"/>
          </p:cNvPicPr>
          <p:nvPr/>
        </p:nvPicPr>
        <p:blipFill>
          <a:blip r:embed="rId3" cstate="print"/>
          <a:srcRect/>
          <a:stretch>
            <a:fillRect/>
          </a:stretch>
        </p:blipFill>
        <p:spPr bwMode="auto">
          <a:xfrm>
            <a:off x="1905000" y="2362200"/>
            <a:ext cx="5667375" cy="3629025"/>
          </a:xfrm>
          <a:prstGeom prst="rect">
            <a:avLst/>
          </a:prstGeom>
          <a:noFill/>
          <a:ln w="9525">
            <a:solidFill>
              <a:srgbClr val="000000"/>
            </a:solid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Pelvic Open Book_0001"/>
          <p:cNvPicPr>
            <a:picLocks noChangeAspect="1" noChangeArrowheads="1"/>
          </p:cNvPicPr>
          <p:nvPr/>
        </p:nvPicPr>
        <p:blipFill>
          <a:blip r:embed="rId3" cstate="print"/>
          <a:srcRect/>
          <a:stretch>
            <a:fillRect/>
          </a:stretch>
        </p:blipFill>
        <p:spPr bwMode="auto">
          <a:xfrm>
            <a:off x="762000" y="304800"/>
            <a:ext cx="7431088" cy="5573713"/>
          </a:xfrm>
          <a:prstGeom prst="rect">
            <a:avLst/>
          </a:prstGeom>
          <a:noFill/>
          <a:ln w="9525">
            <a:noFill/>
            <a:miter lim="800000"/>
            <a:headEnd/>
            <a:tailEnd/>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74613"/>
            <a:ext cx="2794224" cy="583387"/>
          </a:xfrm>
          <a:prstGeom prst="rect">
            <a:avLst/>
          </a:prstGeom>
        </p:spPr>
      </p:pic>
    </p:spTree>
    <p:extLst>
      <p:ext uri="{BB962C8B-B14F-4D97-AF65-F5344CB8AC3E}">
        <p14:creationId xmlns:p14="http://schemas.microsoft.com/office/powerpoint/2010/main" val="7619667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elvic Open Book_0002"/>
          <p:cNvPicPr>
            <a:picLocks noChangeAspect="1" noChangeArrowheads="1"/>
          </p:cNvPicPr>
          <p:nvPr/>
        </p:nvPicPr>
        <p:blipFill>
          <a:blip r:embed="rId3" cstate="print"/>
          <a:srcRect/>
          <a:stretch>
            <a:fillRect/>
          </a:stretch>
        </p:blipFill>
        <p:spPr bwMode="auto">
          <a:xfrm>
            <a:off x="2362200" y="533400"/>
            <a:ext cx="4460875" cy="5949950"/>
          </a:xfrm>
          <a:prstGeom prst="rect">
            <a:avLst/>
          </a:prstGeom>
          <a:noFill/>
          <a:ln w="9525">
            <a:noFill/>
            <a:miter lim="800000"/>
            <a:headEnd/>
            <a:tailEnd/>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74613"/>
            <a:ext cx="2794224" cy="583387"/>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cstate="print"/>
          <a:srcRect/>
          <a:stretch>
            <a:fillRect/>
          </a:stretch>
        </p:blipFill>
        <p:spPr bwMode="auto">
          <a:xfrm>
            <a:off x="2438400" y="228600"/>
            <a:ext cx="4833938" cy="6132513"/>
          </a:xfrm>
          <a:prstGeom prst="rect">
            <a:avLst/>
          </a:prstGeom>
          <a:noFill/>
          <a:ln w="9525">
            <a:noFill/>
            <a:miter lim="800000"/>
            <a:headEnd/>
            <a:tailEnd/>
          </a:ln>
        </p:spPr>
      </p:pic>
      <p:sp>
        <p:nvSpPr>
          <p:cNvPr id="57347" name="TextBox 2"/>
          <p:cNvSpPr txBox="1">
            <a:spLocks noChangeArrowheads="1"/>
          </p:cNvSpPr>
          <p:nvPr/>
        </p:nvSpPr>
        <p:spPr bwMode="auto">
          <a:xfrm>
            <a:off x="381000" y="6324600"/>
            <a:ext cx="4724400" cy="369888"/>
          </a:xfrm>
          <a:prstGeom prst="rect">
            <a:avLst/>
          </a:prstGeom>
          <a:noFill/>
          <a:ln w="9525">
            <a:noFill/>
            <a:miter lim="800000"/>
            <a:headEnd/>
            <a:tailEnd/>
          </a:ln>
        </p:spPr>
        <p:txBody>
          <a:bodyPr>
            <a:spAutoFit/>
          </a:bodyPr>
          <a:lstStyle/>
          <a:p>
            <a:r>
              <a:rPr lang="en-US">
                <a:solidFill>
                  <a:srgbClr val="FFFF00"/>
                </a:solidFill>
              </a:rPr>
              <a:t>Balogh. J Trauma. 2003;54:848-861</a:t>
            </a:r>
          </a:p>
        </p:txBody>
      </p:sp>
      <p:sp>
        <p:nvSpPr>
          <p:cNvPr id="57348" name="TextBox 3"/>
          <p:cNvSpPr txBox="1">
            <a:spLocks noChangeArrowheads="1"/>
          </p:cNvSpPr>
          <p:nvPr/>
        </p:nvSpPr>
        <p:spPr bwMode="auto">
          <a:xfrm>
            <a:off x="304800" y="2362200"/>
            <a:ext cx="1600200" cy="646113"/>
          </a:xfrm>
          <a:prstGeom prst="rect">
            <a:avLst/>
          </a:prstGeom>
          <a:noFill/>
          <a:ln w="9525">
            <a:noFill/>
            <a:miter lim="800000"/>
            <a:headEnd/>
            <a:tailEnd/>
          </a:ln>
        </p:spPr>
        <p:txBody>
          <a:bodyPr>
            <a:spAutoFit/>
          </a:bodyPr>
          <a:lstStyle/>
          <a:p>
            <a:r>
              <a:rPr lang="en-US">
                <a:solidFill>
                  <a:schemeClr val="bg1"/>
                </a:solidFill>
              </a:rPr>
              <a:t>N=188 over 44 months</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Title 1"/>
          <p:cNvSpPr>
            <a:spLocks noGrp="1"/>
          </p:cNvSpPr>
          <p:nvPr>
            <p:ph type="title"/>
          </p:nvPr>
        </p:nvSpPr>
        <p:spPr>
          <a:xfrm>
            <a:off x="304800" y="0"/>
            <a:ext cx="7772400" cy="1143000"/>
          </a:xfrm>
        </p:spPr>
        <p:txBody>
          <a:bodyPr/>
          <a:lstStyle/>
          <a:p>
            <a:r>
              <a:rPr lang="en-US" dirty="0" smtClean="0"/>
              <a:t>Rapid Infusers</a:t>
            </a:r>
          </a:p>
        </p:txBody>
      </p:sp>
      <p:sp>
        <p:nvSpPr>
          <p:cNvPr id="58371" name="Content Placeholder 2"/>
          <p:cNvSpPr>
            <a:spLocks noGrp="1"/>
          </p:cNvSpPr>
          <p:nvPr>
            <p:ph idx="1"/>
          </p:nvPr>
        </p:nvSpPr>
        <p:spPr>
          <a:xfrm>
            <a:off x="0" y="1295400"/>
            <a:ext cx="7772400" cy="4114800"/>
          </a:xfrm>
        </p:spPr>
        <p:txBody>
          <a:bodyPr/>
          <a:lstStyle/>
          <a:p>
            <a:r>
              <a:rPr lang="en-US" smtClean="0"/>
              <a:t>Characteristics:</a:t>
            </a:r>
          </a:p>
          <a:p>
            <a:pPr lvl="1"/>
            <a:r>
              <a:rPr lang="en-US" smtClean="0"/>
              <a:t>Portable</a:t>
            </a:r>
          </a:p>
          <a:p>
            <a:pPr lvl="1"/>
            <a:r>
              <a:rPr lang="en-US" smtClean="0"/>
              <a:t>Heater</a:t>
            </a:r>
          </a:p>
          <a:p>
            <a:pPr lvl="1"/>
            <a:r>
              <a:rPr lang="en-US" smtClean="0"/>
              <a:t>Variable Flow</a:t>
            </a:r>
          </a:p>
          <a:p>
            <a:pPr lvl="1"/>
            <a:r>
              <a:rPr lang="en-US" smtClean="0"/>
              <a:t>Ease of use</a:t>
            </a:r>
          </a:p>
          <a:p>
            <a:pPr lvl="1"/>
            <a:r>
              <a:rPr lang="en-US" smtClean="0"/>
              <a:t>Can infuse 1:1</a:t>
            </a:r>
          </a:p>
          <a:p>
            <a:pPr lvl="1"/>
            <a:r>
              <a:rPr lang="en-US" smtClean="0"/>
              <a:t>Cheap</a:t>
            </a:r>
          </a:p>
        </p:txBody>
      </p:sp>
      <p:pic>
        <p:nvPicPr>
          <p:cNvPr id="58372" name="Picture 2" descr="C:\Documents and Settings\bsarani\Desktop\lv1.jpg"/>
          <p:cNvPicPr>
            <a:picLocks noChangeAspect="1" noChangeArrowheads="1"/>
          </p:cNvPicPr>
          <p:nvPr/>
        </p:nvPicPr>
        <p:blipFill>
          <a:blip r:embed="rId2" cstate="print"/>
          <a:srcRect/>
          <a:stretch>
            <a:fillRect/>
          </a:stretch>
        </p:blipFill>
        <p:spPr bwMode="auto">
          <a:xfrm>
            <a:off x="3124200" y="1524000"/>
            <a:ext cx="2286000" cy="4648200"/>
          </a:xfrm>
          <a:prstGeom prst="rect">
            <a:avLst/>
          </a:prstGeom>
          <a:noFill/>
          <a:ln w="9525">
            <a:noFill/>
            <a:miter lim="800000"/>
            <a:headEnd/>
            <a:tailEnd/>
          </a:ln>
        </p:spPr>
      </p:pic>
      <p:pic>
        <p:nvPicPr>
          <p:cNvPr id="58373" name="Picture 3" descr="C:\Documents and Settings\bsarani\Desktop\belmont.jpg"/>
          <p:cNvPicPr>
            <a:picLocks noChangeAspect="1" noChangeArrowheads="1"/>
          </p:cNvPicPr>
          <p:nvPr/>
        </p:nvPicPr>
        <p:blipFill>
          <a:blip r:embed="rId3" cstate="print"/>
          <a:srcRect l="45000"/>
          <a:stretch>
            <a:fillRect/>
          </a:stretch>
        </p:blipFill>
        <p:spPr bwMode="auto">
          <a:xfrm>
            <a:off x="4876800" y="1752600"/>
            <a:ext cx="1676400" cy="4410075"/>
          </a:xfrm>
          <a:prstGeom prst="rect">
            <a:avLst/>
          </a:prstGeom>
          <a:noFill/>
          <a:ln w="9525">
            <a:noFill/>
            <a:miter lim="800000"/>
            <a:headEnd/>
            <a:tailEnd/>
          </a:ln>
        </p:spPr>
      </p:pic>
      <p:pic>
        <p:nvPicPr>
          <p:cNvPr id="58374" name="Picture 5" descr="C:\Documents and Settings\bsarani\Desktop\thermacor-1200-product-information.jpg"/>
          <p:cNvPicPr>
            <a:picLocks noChangeAspect="1" noChangeArrowheads="1"/>
          </p:cNvPicPr>
          <p:nvPr/>
        </p:nvPicPr>
        <p:blipFill>
          <a:blip r:embed="rId4" cstate="print"/>
          <a:srcRect/>
          <a:stretch>
            <a:fillRect/>
          </a:stretch>
        </p:blipFill>
        <p:spPr bwMode="auto">
          <a:xfrm>
            <a:off x="6500813" y="304800"/>
            <a:ext cx="2643187" cy="3700463"/>
          </a:xfrm>
          <a:prstGeom prst="rect">
            <a:avLst/>
          </a:prstGeom>
          <a:noFill/>
          <a:ln w="9525">
            <a:noFill/>
            <a:miter lim="800000"/>
            <a:headEnd/>
            <a:tailEnd/>
          </a:ln>
        </p:spPr>
      </p:pic>
      <p:sp>
        <p:nvSpPr>
          <p:cNvPr id="58375" name="TextBox 6"/>
          <p:cNvSpPr txBox="1">
            <a:spLocks noChangeArrowheads="1"/>
          </p:cNvSpPr>
          <p:nvPr/>
        </p:nvSpPr>
        <p:spPr bwMode="auto">
          <a:xfrm>
            <a:off x="3200400" y="6096000"/>
            <a:ext cx="1219200" cy="457200"/>
          </a:xfrm>
          <a:prstGeom prst="rect">
            <a:avLst/>
          </a:prstGeom>
          <a:noFill/>
          <a:ln w="9525">
            <a:noFill/>
            <a:miter lim="800000"/>
            <a:headEnd/>
            <a:tailEnd/>
          </a:ln>
        </p:spPr>
        <p:txBody>
          <a:bodyPr>
            <a:spAutoFit/>
          </a:bodyPr>
          <a:lstStyle/>
          <a:p>
            <a:r>
              <a:rPr lang="en-US">
                <a:solidFill>
                  <a:srgbClr val="FFFF00"/>
                </a:solidFill>
              </a:rPr>
              <a:t>Level I </a:t>
            </a:r>
          </a:p>
        </p:txBody>
      </p:sp>
      <p:sp>
        <p:nvSpPr>
          <p:cNvPr id="58376" name="TextBox 7"/>
          <p:cNvSpPr txBox="1">
            <a:spLocks noChangeArrowheads="1"/>
          </p:cNvSpPr>
          <p:nvPr/>
        </p:nvSpPr>
        <p:spPr bwMode="auto">
          <a:xfrm>
            <a:off x="5029200" y="6172200"/>
            <a:ext cx="1295400" cy="461963"/>
          </a:xfrm>
          <a:prstGeom prst="rect">
            <a:avLst/>
          </a:prstGeom>
          <a:noFill/>
          <a:ln w="9525">
            <a:noFill/>
            <a:miter lim="800000"/>
            <a:headEnd/>
            <a:tailEnd/>
          </a:ln>
        </p:spPr>
        <p:txBody>
          <a:bodyPr>
            <a:spAutoFit/>
          </a:bodyPr>
          <a:lstStyle/>
          <a:p>
            <a:r>
              <a:rPr lang="en-US">
                <a:solidFill>
                  <a:srgbClr val="FFFF00"/>
                </a:solidFill>
              </a:rPr>
              <a:t>Belmont</a:t>
            </a:r>
          </a:p>
        </p:txBody>
      </p:sp>
      <p:sp>
        <p:nvSpPr>
          <p:cNvPr id="58377" name="TextBox 8"/>
          <p:cNvSpPr txBox="1">
            <a:spLocks noChangeArrowheads="1"/>
          </p:cNvSpPr>
          <p:nvPr/>
        </p:nvSpPr>
        <p:spPr bwMode="auto">
          <a:xfrm>
            <a:off x="6858000" y="4038600"/>
            <a:ext cx="2286000" cy="461963"/>
          </a:xfrm>
          <a:prstGeom prst="rect">
            <a:avLst/>
          </a:prstGeom>
          <a:noFill/>
          <a:ln w="9525">
            <a:noFill/>
            <a:miter lim="800000"/>
            <a:headEnd/>
            <a:tailEnd/>
          </a:ln>
        </p:spPr>
        <p:txBody>
          <a:bodyPr>
            <a:spAutoFit/>
          </a:bodyPr>
          <a:lstStyle/>
          <a:p>
            <a:r>
              <a:rPr lang="en-US">
                <a:solidFill>
                  <a:srgbClr val="FFFF00"/>
                </a:solidFill>
              </a:rPr>
              <a:t>Thermacor 1200</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394" name="Picture 2" descr="C:\Documents and Settings\bsarani\Desktop\lv1.jpg"/>
          <p:cNvPicPr>
            <a:picLocks noChangeAspect="1" noChangeArrowheads="1"/>
          </p:cNvPicPr>
          <p:nvPr/>
        </p:nvPicPr>
        <p:blipFill>
          <a:blip r:embed="rId2" cstate="print"/>
          <a:srcRect/>
          <a:stretch>
            <a:fillRect/>
          </a:stretch>
        </p:blipFill>
        <p:spPr bwMode="auto">
          <a:xfrm>
            <a:off x="533400" y="1676400"/>
            <a:ext cx="2286000" cy="4648200"/>
          </a:xfrm>
          <a:prstGeom prst="rect">
            <a:avLst/>
          </a:prstGeom>
          <a:noFill/>
          <a:ln w="9525">
            <a:noFill/>
            <a:miter lim="800000"/>
            <a:headEnd/>
            <a:tailEnd/>
          </a:ln>
        </p:spPr>
      </p:pic>
      <p:pic>
        <p:nvPicPr>
          <p:cNvPr id="59395" name="Picture 3" descr="C:\Documents and Settings\bsarani\Desktop\belmont.jpg"/>
          <p:cNvPicPr>
            <a:picLocks noChangeAspect="1" noChangeArrowheads="1"/>
          </p:cNvPicPr>
          <p:nvPr/>
        </p:nvPicPr>
        <p:blipFill>
          <a:blip r:embed="rId3" cstate="print"/>
          <a:srcRect l="45000"/>
          <a:stretch>
            <a:fillRect/>
          </a:stretch>
        </p:blipFill>
        <p:spPr bwMode="auto">
          <a:xfrm>
            <a:off x="3276600" y="1676400"/>
            <a:ext cx="1676400" cy="4410075"/>
          </a:xfrm>
          <a:prstGeom prst="rect">
            <a:avLst/>
          </a:prstGeom>
          <a:noFill/>
          <a:ln w="9525">
            <a:noFill/>
            <a:miter lim="800000"/>
            <a:headEnd/>
            <a:tailEnd/>
          </a:ln>
        </p:spPr>
      </p:pic>
      <p:pic>
        <p:nvPicPr>
          <p:cNvPr id="59396" name="Picture 5" descr="C:\Documents and Settings\bsarani\Desktop\thermacor-1200-product-information.jpg"/>
          <p:cNvPicPr>
            <a:picLocks noChangeAspect="1" noChangeArrowheads="1"/>
          </p:cNvPicPr>
          <p:nvPr/>
        </p:nvPicPr>
        <p:blipFill>
          <a:blip r:embed="rId4" cstate="print"/>
          <a:srcRect/>
          <a:stretch>
            <a:fillRect/>
          </a:stretch>
        </p:blipFill>
        <p:spPr bwMode="auto">
          <a:xfrm>
            <a:off x="5562600" y="1676400"/>
            <a:ext cx="2857500" cy="4000500"/>
          </a:xfrm>
          <a:prstGeom prst="rect">
            <a:avLst/>
          </a:prstGeom>
          <a:noFill/>
          <a:ln w="9525">
            <a:noFill/>
            <a:miter lim="800000"/>
            <a:headEnd/>
            <a:tailEnd/>
          </a:ln>
        </p:spPr>
      </p:pic>
      <p:sp>
        <p:nvSpPr>
          <p:cNvPr id="59397" name="Title 5"/>
          <p:cNvSpPr>
            <a:spLocks noGrp="1"/>
          </p:cNvSpPr>
          <p:nvPr>
            <p:ph type="title"/>
          </p:nvPr>
        </p:nvSpPr>
        <p:spPr>
          <a:xfrm>
            <a:off x="685800" y="228600"/>
            <a:ext cx="7772400" cy="1143000"/>
          </a:xfrm>
        </p:spPr>
        <p:txBody>
          <a:bodyPr/>
          <a:lstStyle/>
          <a:p>
            <a:r>
              <a:rPr lang="en-US" smtClean="0"/>
              <a:t>Rapid Infusers</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Title 3"/>
          <p:cNvSpPr>
            <a:spLocks noGrp="1"/>
          </p:cNvSpPr>
          <p:nvPr>
            <p:ph type="title"/>
          </p:nvPr>
        </p:nvSpPr>
        <p:spPr>
          <a:xfrm>
            <a:off x="685800" y="0"/>
            <a:ext cx="7772400" cy="1143000"/>
          </a:xfrm>
        </p:spPr>
        <p:txBody>
          <a:bodyPr/>
          <a:lstStyle/>
          <a:p>
            <a:r>
              <a:rPr lang="en-US" smtClean="0"/>
              <a:t>Rapid Infuser Comparison</a:t>
            </a:r>
          </a:p>
        </p:txBody>
      </p:sp>
      <p:graphicFrame>
        <p:nvGraphicFramePr>
          <p:cNvPr id="12" name="Content Placeholder 11"/>
          <p:cNvGraphicFramePr>
            <a:graphicFrameLocks noGrp="1"/>
          </p:cNvGraphicFramePr>
          <p:nvPr>
            <p:ph idx="1"/>
          </p:nvPr>
        </p:nvGraphicFramePr>
        <p:xfrm>
          <a:off x="609600" y="1066800"/>
          <a:ext cx="6629400" cy="5511800"/>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tblGrid>
              <a:tr h="370840">
                <a:tc>
                  <a:txBody>
                    <a:bodyPr/>
                    <a:lstStyle/>
                    <a:p>
                      <a:r>
                        <a:rPr lang="en-US" dirty="0" smtClean="0"/>
                        <a:t>Attribute</a:t>
                      </a:r>
                      <a:endParaRPr lang="en-US" dirty="0"/>
                    </a:p>
                  </a:txBody>
                  <a:tcPr/>
                </a:tc>
                <a:tc>
                  <a:txBody>
                    <a:bodyPr/>
                    <a:lstStyle/>
                    <a:p>
                      <a:r>
                        <a:rPr lang="en-US" dirty="0" err="1" smtClean="0"/>
                        <a:t>Thermacor</a:t>
                      </a:r>
                      <a:endParaRPr lang="en-US" dirty="0"/>
                    </a:p>
                  </a:txBody>
                  <a:tcPr/>
                </a:tc>
                <a:tc>
                  <a:txBody>
                    <a:bodyPr/>
                    <a:lstStyle/>
                    <a:p>
                      <a:r>
                        <a:rPr lang="en-US" dirty="0" smtClean="0"/>
                        <a:t>Belmont</a:t>
                      </a:r>
                      <a:endParaRPr lang="en-US" dirty="0"/>
                    </a:p>
                  </a:txBody>
                  <a:tcPr/>
                </a:tc>
                <a:tc>
                  <a:txBody>
                    <a:bodyPr/>
                    <a:lstStyle/>
                    <a:p>
                      <a:r>
                        <a:rPr lang="en-US" dirty="0" smtClean="0"/>
                        <a:t>Level I</a:t>
                      </a:r>
                      <a:endParaRPr lang="en-US" dirty="0"/>
                    </a:p>
                  </a:txBody>
                  <a:tcPr/>
                </a:tc>
                <a:extLst>
                  <a:ext uri="{0D108BD9-81ED-4DB2-BD59-A6C34878D82A}">
                    <a16:rowId xmlns:a16="http://schemas.microsoft.com/office/drawing/2014/main" val="10000"/>
                  </a:ext>
                </a:extLst>
              </a:tr>
              <a:tr h="370840">
                <a:tc>
                  <a:txBody>
                    <a:bodyPr/>
                    <a:lstStyle/>
                    <a:p>
                      <a:pPr algn="ctr"/>
                      <a:r>
                        <a:rPr lang="en-US" dirty="0" smtClean="0"/>
                        <a:t>Portable</a:t>
                      </a:r>
                      <a:endParaRPr lang="en-US" dirty="0"/>
                    </a:p>
                  </a:txBody>
                  <a:tcPr/>
                </a:tc>
                <a:tc>
                  <a:txBody>
                    <a:bodyPr/>
                    <a:lstStyle/>
                    <a:p>
                      <a:pPr algn="ctr"/>
                      <a:r>
                        <a:rPr lang="en-US" dirty="0" smtClean="0"/>
                        <a:t>X</a:t>
                      </a:r>
                      <a:endParaRPr lang="en-US" dirty="0"/>
                    </a:p>
                  </a:txBody>
                  <a:tcPr/>
                </a:tc>
                <a:tc>
                  <a:txBody>
                    <a:bodyPr/>
                    <a:lstStyle/>
                    <a:p>
                      <a:pPr algn="ctr"/>
                      <a:r>
                        <a:rPr lang="en-US" dirty="0" smtClean="0"/>
                        <a:t>X</a:t>
                      </a:r>
                      <a:endParaRPr lang="en-US" dirty="0"/>
                    </a:p>
                  </a:txBody>
                  <a:tcPr/>
                </a:tc>
                <a:tc>
                  <a:txBody>
                    <a:bodyPr/>
                    <a:lstStyle/>
                    <a:p>
                      <a:pPr algn="ctr"/>
                      <a:endParaRPr lang="en-US" dirty="0"/>
                    </a:p>
                  </a:txBody>
                  <a:tcPr/>
                </a:tc>
                <a:extLst>
                  <a:ext uri="{0D108BD9-81ED-4DB2-BD59-A6C34878D82A}">
                    <a16:rowId xmlns:a16="http://schemas.microsoft.com/office/drawing/2014/main" val="10001"/>
                  </a:ext>
                </a:extLst>
              </a:tr>
              <a:tr h="370840">
                <a:tc>
                  <a:txBody>
                    <a:bodyPr/>
                    <a:lstStyle/>
                    <a:p>
                      <a:pPr algn="ctr"/>
                      <a:r>
                        <a:rPr lang="en-US" dirty="0" smtClean="0"/>
                        <a:t>Mix </a:t>
                      </a:r>
                      <a:r>
                        <a:rPr lang="en-US" dirty="0" err="1" smtClean="0"/>
                        <a:t>PRBC</a:t>
                      </a:r>
                      <a:r>
                        <a:rPr lang="en-US" baseline="0" dirty="0" smtClean="0"/>
                        <a:t> and </a:t>
                      </a:r>
                      <a:r>
                        <a:rPr lang="en-US" baseline="0" dirty="0" err="1" smtClean="0"/>
                        <a:t>FFP</a:t>
                      </a:r>
                      <a:endParaRPr lang="en-US" dirty="0"/>
                    </a:p>
                  </a:txBody>
                  <a:tcPr/>
                </a:tc>
                <a:tc>
                  <a:txBody>
                    <a:bodyPr/>
                    <a:lstStyle/>
                    <a:p>
                      <a:pPr algn="ctr"/>
                      <a:r>
                        <a:rPr lang="en-US" dirty="0" smtClean="0"/>
                        <a:t>X</a:t>
                      </a:r>
                      <a:endParaRPr lang="en-US" dirty="0"/>
                    </a:p>
                  </a:txBody>
                  <a:tcPr/>
                </a:tc>
                <a:tc>
                  <a:txBody>
                    <a:bodyPr/>
                    <a:lstStyle/>
                    <a:p>
                      <a:pPr algn="ctr"/>
                      <a:r>
                        <a:rPr lang="en-US" dirty="0" smtClean="0"/>
                        <a:t>X</a:t>
                      </a:r>
                      <a:endParaRPr lang="en-US" dirty="0"/>
                    </a:p>
                  </a:txBody>
                  <a:tcPr/>
                </a:tc>
                <a:tc>
                  <a:txBody>
                    <a:bodyPr/>
                    <a:lstStyle/>
                    <a:p>
                      <a:pPr algn="ctr"/>
                      <a:endParaRPr lang="en-US" dirty="0"/>
                    </a:p>
                  </a:txBody>
                  <a:tcPr/>
                </a:tc>
                <a:extLst>
                  <a:ext uri="{0D108BD9-81ED-4DB2-BD59-A6C34878D82A}">
                    <a16:rowId xmlns:a16="http://schemas.microsoft.com/office/drawing/2014/main" val="10002"/>
                  </a:ext>
                </a:extLst>
              </a:tr>
              <a:tr h="370840">
                <a:tc>
                  <a:txBody>
                    <a:bodyPr/>
                    <a:lstStyle/>
                    <a:p>
                      <a:pPr algn="ctr"/>
                      <a:r>
                        <a:rPr lang="en-US" dirty="0" smtClean="0"/>
                        <a:t>Rapid</a:t>
                      </a:r>
                      <a:r>
                        <a:rPr lang="en-US" baseline="0" dirty="0" smtClean="0"/>
                        <a:t> Infusion on Battery Power</a:t>
                      </a:r>
                      <a:endParaRPr lang="en-US" dirty="0"/>
                    </a:p>
                  </a:txBody>
                  <a:tcPr/>
                </a:tc>
                <a:tc>
                  <a:txBody>
                    <a:bodyPr/>
                    <a:lstStyle/>
                    <a:p>
                      <a:pPr algn="ctr"/>
                      <a:r>
                        <a:rPr lang="en-US" dirty="0" smtClean="0"/>
                        <a:t>X</a:t>
                      </a: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3"/>
                  </a:ext>
                </a:extLst>
              </a:tr>
              <a:tr h="370840">
                <a:tc>
                  <a:txBody>
                    <a:bodyPr/>
                    <a:lstStyle/>
                    <a:p>
                      <a:pPr algn="ctr"/>
                      <a:r>
                        <a:rPr lang="en-US" dirty="0" err="1" smtClean="0"/>
                        <a:t>Titratable</a:t>
                      </a:r>
                      <a:r>
                        <a:rPr lang="en-US" dirty="0" smtClean="0"/>
                        <a:t> Rate of Infusion (Precision)</a:t>
                      </a:r>
                      <a:endParaRPr lang="en-US" dirty="0"/>
                    </a:p>
                  </a:txBody>
                  <a:tcPr/>
                </a:tc>
                <a:tc>
                  <a:txBody>
                    <a:bodyPr/>
                    <a:lstStyle/>
                    <a:p>
                      <a:pPr algn="ctr"/>
                      <a:r>
                        <a:rPr lang="en-US" dirty="0" smtClean="0"/>
                        <a:t>X</a:t>
                      </a:r>
                      <a:endParaRPr lang="en-US" dirty="0"/>
                    </a:p>
                  </a:txBody>
                  <a:tcPr/>
                </a:tc>
                <a:tc>
                  <a:txBody>
                    <a:bodyPr/>
                    <a:lstStyle/>
                    <a:p>
                      <a:pPr algn="ctr"/>
                      <a:r>
                        <a:rPr lang="en-US" dirty="0" smtClean="0"/>
                        <a:t>+/- </a:t>
                      </a:r>
                    </a:p>
                    <a:p>
                      <a:pPr algn="ctr"/>
                      <a:r>
                        <a:rPr lang="en-US" dirty="0" smtClean="0"/>
                        <a:t>(cannot</a:t>
                      </a:r>
                      <a:r>
                        <a:rPr lang="en-US" baseline="0" dirty="0" smtClean="0"/>
                        <a:t> bolus)</a:t>
                      </a:r>
                      <a:endParaRPr lang="en-US" dirty="0"/>
                    </a:p>
                  </a:txBody>
                  <a:tcPr/>
                </a:tc>
                <a:tc>
                  <a:txBody>
                    <a:bodyPr/>
                    <a:lstStyle/>
                    <a:p>
                      <a:pPr algn="ctr"/>
                      <a:endParaRPr lang="en-US" dirty="0"/>
                    </a:p>
                  </a:txBody>
                  <a:tcPr/>
                </a:tc>
                <a:extLst>
                  <a:ext uri="{0D108BD9-81ED-4DB2-BD59-A6C34878D82A}">
                    <a16:rowId xmlns:a16="http://schemas.microsoft.com/office/drawing/2014/main" val="10004"/>
                  </a:ext>
                </a:extLst>
              </a:tr>
              <a:tr h="370840">
                <a:tc>
                  <a:txBody>
                    <a:bodyPr/>
                    <a:lstStyle/>
                    <a:p>
                      <a:pPr algn="ctr"/>
                      <a:r>
                        <a:rPr lang="en-US" dirty="0" smtClean="0"/>
                        <a:t>Auto-Purge</a:t>
                      </a:r>
                      <a:r>
                        <a:rPr lang="en-US" baseline="0" dirty="0" smtClean="0"/>
                        <a:t> Air</a:t>
                      </a:r>
                      <a:endParaRPr lang="en-US" dirty="0"/>
                    </a:p>
                  </a:txBody>
                  <a:tcPr/>
                </a:tc>
                <a:tc>
                  <a:txBody>
                    <a:bodyPr/>
                    <a:lstStyle/>
                    <a:p>
                      <a:pPr algn="ctr"/>
                      <a:r>
                        <a:rPr lang="en-US" dirty="0" smtClean="0"/>
                        <a:t>X</a:t>
                      </a: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5"/>
                  </a:ext>
                </a:extLst>
              </a:tr>
              <a:tr h="370840">
                <a:tc>
                  <a:txBody>
                    <a:bodyPr/>
                    <a:lstStyle/>
                    <a:p>
                      <a:pPr algn="ctr"/>
                      <a:r>
                        <a:rPr lang="en-US" dirty="0" smtClean="0"/>
                        <a:t>Ease of Set Up</a:t>
                      </a:r>
                      <a:r>
                        <a:rPr lang="en-US" baseline="0" dirty="0" smtClean="0"/>
                        <a:t> and Use (no extra personnel needed)</a:t>
                      </a:r>
                      <a:endParaRPr lang="en-US" dirty="0"/>
                    </a:p>
                  </a:txBody>
                  <a:tcPr/>
                </a:tc>
                <a:tc>
                  <a:txBody>
                    <a:bodyPr/>
                    <a:lstStyle/>
                    <a:p>
                      <a:pPr algn="ctr"/>
                      <a:r>
                        <a:rPr lang="en-US" dirty="0" smtClean="0"/>
                        <a:t>X</a:t>
                      </a:r>
                      <a:endParaRPr lang="en-US" dirty="0"/>
                    </a:p>
                  </a:txBody>
                  <a:tcPr/>
                </a:tc>
                <a:tc>
                  <a:txBody>
                    <a:bodyPr/>
                    <a:lstStyle/>
                    <a:p>
                      <a:pPr algn="ctr"/>
                      <a:r>
                        <a:rPr lang="en-US" dirty="0" smtClean="0"/>
                        <a:t>+/-</a:t>
                      </a:r>
                    </a:p>
                    <a:p>
                      <a:pPr algn="ctr"/>
                      <a:r>
                        <a:rPr lang="en-US" dirty="0" smtClean="0"/>
                        <a:t>(need to monitor infusion rate on rapid mode)</a:t>
                      </a:r>
                      <a:endParaRPr lang="en-US" dirty="0"/>
                    </a:p>
                  </a:txBody>
                  <a:tcPr/>
                </a:tc>
                <a:tc>
                  <a:txBody>
                    <a:bodyPr/>
                    <a:lstStyle/>
                    <a:p>
                      <a:pPr algn="ctr"/>
                      <a:endParaRPr lang="en-US" dirty="0"/>
                    </a:p>
                  </a:txBody>
                  <a:tcPr/>
                </a:tc>
                <a:extLst>
                  <a:ext uri="{0D108BD9-81ED-4DB2-BD59-A6C34878D82A}">
                    <a16:rowId xmlns:a16="http://schemas.microsoft.com/office/drawing/2014/main" val="10006"/>
                  </a:ext>
                </a:extLst>
              </a:tr>
              <a:tr h="370840">
                <a:tc>
                  <a:txBody>
                    <a:bodyPr/>
                    <a:lstStyle/>
                    <a:p>
                      <a:pPr algn="ctr"/>
                      <a:r>
                        <a:rPr lang="en-US" dirty="0" smtClean="0"/>
                        <a:t>Cheap</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smtClean="0"/>
                        <a:t>X</a:t>
                      </a:r>
                      <a:endParaRPr lang="en-US" dirty="0"/>
                    </a:p>
                  </a:txBody>
                  <a:tcPr/>
                </a:tc>
                <a:extLst>
                  <a:ext uri="{0D108BD9-81ED-4DB2-BD59-A6C34878D82A}">
                    <a16:rowId xmlns:a16="http://schemas.microsoft.com/office/drawing/2014/main" val="10007"/>
                  </a:ext>
                </a:extLst>
              </a:tr>
              <a:tr h="370840">
                <a:tc>
                  <a:txBody>
                    <a:bodyPr/>
                    <a:lstStyle/>
                    <a:p>
                      <a:pPr algn="ctr"/>
                      <a:r>
                        <a:rPr lang="en-US" dirty="0" smtClean="0"/>
                        <a:t>Heater</a:t>
                      </a:r>
                      <a:endParaRPr lang="en-US" dirty="0"/>
                    </a:p>
                  </a:txBody>
                  <a:tcPr/>
                </a:tc>
                <a:tc>
                  <a:txBody>
                    <a:bodyPr/>
                    <a:lstStyle/>
                    <a:p>
                      <a:pPr algn="ctr"/>
                      <a:r>
                        <a:rPr lang="en-US" dirty="0" smtClean="0"/>
                        <a:t>X</a:t>
                      </a:r>
                      <a:endParaRPr lang="en-US" dirty="0"/>
                    </a:p>
                  </a:txBody>
                  <a:tcPr/>
                </a:tc>
                <a:tc>
                  <a:txBody>
                    <a:bodyPr/>
                    <a:lstStyle/>
                    <a:p>
                      <a:pPr algn="ctr"/>
                      <a:r>
                        <a:rPr lang="en-US" dirty="0" smtClean="0"/>
                        <a:t>X</a:t>
                      </a:r>
                      <a:endParaRPr lang="en-US" dirty="0"/>
                    </a:p>
                  </a:txBody>
                  <a:tcPr/>
                </a:tc>
                <a:tc>
                  <a:txBody>
                    <a:bodyPr/>
                    <a:lstStyle/>
                    <a:p>
                      <a:pPr algn="ctr"/>
                      <a:r>
                        <a:rPr lang="en-US" dirty="0" smtClean="0"/>
                        <a:t>X</a:t>
                      </a:r>
                      <a:endParaRPr lang="en-US" dirty="0"/>
                    </a:p>
                  </a:txBody>
                  <a:tcPr/>
                </a:tc>
                <a:extLst>
                  <a:ext uri="{0D108BD9-81ED-4DB2-BD59-A6C34878D82A}">
                    <a16:rowId xmlns:a16="http://schemas.microsoft.com/office/drawing/2014/main" val="10008"/>
                  </a:ext>
                </a:extLst>
              </a:tr>
            </a:tbl>
          </a:graphicData>
        </a:graphic>
      </p:graphicFrame>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838200" y="533400"/>
            <a:ext cx="7772400" cy="1143000"/>
          </a:xfrm>
          <a:prstGeom prst="rect">
            <a:avLst/>
          </a:prstGeom>
          <a:noFill/>
          <a:ln w="9525">
            <a:noFill/>
            <a:miter lim="800000"/>
            <a:headEnd/>
            <a:tailEnd/>
          </a:ln>
        </p:spPr>
        <p:txBody>
          <a:bodyPr anchor="ctr"/>
          <a:lstStyle/>
          <a:p>
            <a:pPr algn="ctr"/>
            <a:r>
              <a:rPr lang="en-US" sz="4400" dirty="0" smtClean="0">
                <a:solidFill>
                  <a:srgbClr val="FFFF00"/>
                </a:solidFill>
              </a:rPr>
              <a:t>Massive Transfusion </a:t>
            </a:r>
            <a:r>
              <a:rPr lang="en-US" sz="4400" dirty="0">
                <a:solidFill>
                  <a:srgbClr val="FFFF00"/>
                </a:solidFill>
              </a:rPr>
              <a:t>Protocol at GW</a:t>
            </a:r>
            <a:br>
              <a:rPr lang="en-US" sz="4400" dirty="0">
                <a:solidFill>
                  <a:srgbClr val="FFFF00"/>
                </a:solidFill>
              </a:rPr>
            </a:br>
            <a:endParaRPr lang="en-US" sz="4400" dirty="0">
              <a:solidFill>
                <a:srgbClr val="FFFF00"/>
              </a:solidFill>
            </a:endParaRPr>
          </a:p>
        </p:txBody>
      </p:sp>
      <p:sp>
        <p:nvSpPr>
          <p:cNvPr id="51203" name="Rectangle 3"/>
          <p:cNvSpPr>
            <a:spLocks noChangeArrowheads="1"/>
          </p:cNvSpPr>
          <p:nvPr/>
        </p:nvSpPr>
        <p:spPr bwMode="auto">
          <a:xfrm>
            <a:off x="1371600" y="1492180"/>
            <a:ext cx="6400800" cy="3733800"/>
          </a:xfrm>
          <a:prstGeom prst="rect">
            <a:avLst/>
          </a:prstGeom>
          <a:noFill/>
          <a:ln w="9525">
            <a:noFill/>
            <a:miter lim="800000"/>
            <a:headEnd/>
            <a:tailEnd/>
          </a:ln>
        </p:spPr>
        <p:txBody>
          <a:bodyPr/>
          <a:lstStyle/>
          <a:p>
            <a:pPr marL="342900" indent="-342900">
              <a:spcBef>
                <a:spcPct val="20000"/>
              </a:spcBef>
              <a:buFontTx/>
              <a:buChar char="•"/>
              <a:defRPr/>
            </a:pPr>
            <a:r>
              <a:rPr lang="en-US" sz="2800" dirty="0" smtClean="0">
                <a:solidFill>
                  <a:schemeClr val="bg1"/>
                </a:solidFill>
              </a:rPr>
              <a:t>Round 1:</a:t>
            </a:r>
          </a:p>
          <a:p>
            <a:pPr marL="800100" lvl="1" indent="-342900">
              <a:spcBef>
                <a:spcPct val="20000"/>
              </a:spcBef>
              <a:buFontTx/>
              <a:buChar char="•"/>
              <a:defRPr/>
            </a:pPr>
            <a:r>
              <a:rPr lang="en-US" sz="2800" dirty="0" smtClean="0">
                <a:solidFill>
                  <a:schemeClr val="bg1"/>
                </a:solidFill>
              </a:rPr>
              <a:t>RBC x 4</a:t>
            </a:r>
          </a:p>
          <a:p>
            <a:pPr marL="800100" lvl="1" indent="-342900">
              <a:spcBef>
                <a:spcPct val="20000"/>
              </a:spcBef>
              <a:buFontTx/>
              <a:buChar char="•"/>
              <a:defRPr/>
            </a:pPr>
            <a:r>
              <a:rPr lang="en-US" sz="2800" dirty="0" smtClean="0">
                <a:solidFill>
                  <a:schemeClr val="bg1"/>
                </a:solidFill>
              </a:rPr>
              <a:t>FFP x 2 (PRE-THAWED)</a:t>
            </a:r>
          </a:p>
          <a:p>
            <a:pPr marL="342900" indent="-342900">
              <a:spcBef>
                <a:spcPct val="20000"/>
              </a:spcBef>
              <a:buFontTx/>
              <a:buChar char="•"/>
              <a:defRPr/>
            </a:pPr>
            <a:r>
              <a:rPr lang="en-US" sz="2800" dirty="0" smtClean="0">
                <a:solidFill>
                  <a:schemeClr val="bg1"/>
                </a:solidFill>
              </a:rPr>
              <a:t>Subsequent Rounds:</a:t>
            </a:r>
          </a:p>
          <a:p>
            <a:pPr marL="800100" lvl="1" indent="-342900">
              <a:spcBef>
                <a:spcPct val="20000"/>
              </a:spcBef>
              <a:buFontTx/>
              <a:buChar char="•"/>
              <a:defRPr/>
            </a:pPr>
            <a:r>
              <a:rPr lang="en-US" sz="2800" dirty="0" smtClean="0">
                <a:solidFill>
                  <a:schemeClr val="bg1"/>
                </a:solidFill>
              </a:rPr>
              <a:t>RBC x 6</a:t>
            </a:r>
          </a:p>
          <a:p>
            <a:pPr marL="800100" lvl="1" indent="-342900">
              <a:spcBef>
                <a:spcPct val="20000"/>
              </a:spcBef>
              <a:buFontTx/>
              <a:buChar char="•"/>
              <a:defRPr/>
            </a:pPr>
            <a:r>
              <a:rPr lang="en-US" sz="2800" dirty="0" smtClean="0">
                <a:solidFill>
                  <a:schemeClr val="bg1"/>
                </a:solidFill>
              </a:rPr>
              <a:t>FFP x 6</a:t>
            </a:r>
          </a:p>
          <a:p>
            <a:pPr marL="800100" lvl="1" indent="-342900">
              <a:spcBef>
                <a:spcPct val="20000"/>
              </a:spcBef>
              <a:buFontTx/>
              <a:buChar char="•"/>
              <a:defRPr/>
            </a:pPr>
            <a:r>
              <a:rPr lang="en-US" sz="2800" dirty="0" err="1" smtClean="0">
                <a:solidFill>
                  <a:schemeClr val="bg1"/>
                </a:solidFill>
              </a:rPr>
              <a:t>Plt</a:t>
            </a:r>
            <a:r>
              <a:rPr lang="en-US" sz="2800" dirty="0" smtClean="0">
                <a:solidFill>
                  <a:schemeClr val="bg1"/>
                </a:solidFill>
              </a:rPr>
              <a:t> </a:t>
            </a:r>
            <a:endParaRPr lang="en-US" sz="2800" dirty="0">
              <a:solidFill>
                <a:schemeClr val="bg1"/>
              </a:solidFill>
            </a:endParaRPr>
          </a:p>
          <a:p>
            <a:pPr marL="457200" indent="-457200">
              <a:spcBef>
                <a:spcPct val="20000"/>
              </a:spcBef>
              <a:buFont typeface="Arial" panose="020B0604020202020204" pitchFamily="34" charset="0"/>
              <a:buChar char="•"/>
              <a:defRPr/>
            </a:pPr>
            <a:r>
              <a:rPr lang="en-US" sz="2800" dirty="0" smtClean="0">
                <a:solidFill>
                  <a:schemeClr val="bg1"/>
                </a:solidFill>
              </a:rPr>
              <a:t>Factor VII/TXA (physician </a:t>
            </a:r>
            <a:r>
              <a:rPr lang="en-US" sz="2800" dirty="0">
                <a:solidFill>
                  <a:schemeClr val="bg1"/>
                </a:solidFill>
              </a:rPr>
              <a:t>discretion</a:t>
            </a:r>
            <a:r>
              <a:rPr lang="en-US" sz="2800" dirty="0" smtClean="0">
                <a:solidFill>
                  <a:schemeClr val="bg1"/>
                </a:solidFill>
              </a:rPr>
              <a:t>)</a:t>
            </a:r>
          </a:p>
          <a:p>
            <a:pPr marL="285750" indent="-285750">
              <a:spcBef>
                <a:spcPct val="20000"/>
              </a:spcBef>
              <a:buFont typeface="Arial" pitchFamily="34" charset="0"/>
              <a:buChar char="•"/>
              <a:defRPr/>
            </a:pPr>
            <a:r>
              <a:rPr lang="en-US" sz="2800" dirty="0" smtClean="0">
                <a:solidFill>
                  <a:schemeClr val="bg1"/>
                </a:solidFill>
              </a:rPr>
              <a:t>MINIMIZE CRYSTALLOID USE</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381000" y="609600"/>
            <a:ext cx="8763000" cy="1143000"/>
          </a:xfrm>
          <a:prstGeom prst="rect">
            <a:avLst/>
          </a:prstGeom>
          <a:noFill/>
          <a:ln w="9525">
            <a:noFill/>
            <a:miter lim="800000"/>
            <a:headEnd/>
            <a:tailEnd/>
          </a:ln>
        </p:spPr>
        <p:txBody>
          <a:bodyPr anchor="ctr"/>
          <a:lstStyle/>
          <a:p>
            <a:pPr algn="ctr"/>
            <a:r>
              <a:rPr lang="en-US" sz="4400">
                <a:solidFill>
                  <a:srgbClr val="FFFF00"/>
                </a:solidFill>
              </a:rPr>
              <a:t>Stored Plasma </a:t>
            </a:r>
            <a:r>
              <a:rPr lang="en-US" sz="4000">
                <a:solidFill>
                  <a:srgbClr val="FFFF00"/>
                </a:solidFill>
              </a:rPr>
              <a:t>Factor Levels</a:t>
            </a:r>
            <a:r>
              <a:rPr lang="en-US" sz="4400">
                <a:solidFill>
                  <a:srgbClr val="FFFF00"/>
                </a:solidFill>
              </a:rPr>
              <a:t/>
            </a:r>
            <a:br>
              <a:rPr lang="en-US" sz="4400">
                <a:solidFill>
                  <a:srgbClr val="FFFF00"/>
                </a:solidFill>
              </a:rPr>
            </a:br>
            <a:endParaRPr lang="en-US" sz="4400">
              <a:solidFill>
                <a:srgbClr val="FFFF00"/>
              </a:solidFill>
            </a:endParaRPr>
          </a:p>
        </p:txBody>
      </p:sp>
      <p:sp>
        <p:nvSpPr>
          <p:cNvPr id="62467" name="Rectangle 3"/>
          <p:cNvSpPr>
            <a:spLocks noChangeArrowheads="1"/>
          </p:cNvSpPr>
          <p:nvPr/>
        </p:nvSpPr>
        <p:spPr bwMode="auto">
          <a:xfrm>
            <a:off x="1447800" y="1524000"/>
            <a:ext cx="6400800" cy="1752600"/>
          </a:xfrm>
          <a:prstGeom prst="rect">
            <a:avLst/>
          </a:prstGeom>
          <a:noFill/>
          <a:ln w="9525">
            <a:noFill/>
            <a:miter lim="800000"/>
            <a:headEnd/>
            <a:tailEnd/>
          </a:ln>
        </p:spPr>
        <p:txBody>
          <a:bodyPr/>
          <a:lstStyle/>
          <a:p>
            <a:pPr marL="342900" indent="-342900">
              <a:spcBef>
                <a:spcPct val="20000"/>
              </a:spcBef>
            </a:pPr>
            <a:r>
              <a:rPr lang="en-US" sz="3200">
                <a:solidFill>
                  <a:schemeClr val="bg1"/>
                </a:solidFill>
              </a:rPr>
              <a:t>					</a:t>
            </a:r>
            <a:r>
              <a:rPr lang="en-US" sz="3200" u="sng">
                <a:solidFill>
                  <a:schemeClr val="bg1"/>
                </a:solidFill>
              </a:rPr>
              <a:t>Day 5</a:t>
            </a:r>
          </a:p>
          <a:p>
            <a:pPr marL="342900" indent="-342900">
              <a:spcBef>
                <a:spcPct val="20000"/>
              </a:spcBef>
              <a:buFontTx/>
              <a:buChar char="•"/>
            </a:pPr>
            <a:r>
              <a:rPr lang="en-US" sz="3200">
                <a:solidFill>
                  <a:schemeClr val="bg1"/>
                </a:solidFill>
              </a:rPr>
              <a:t>Factor VIII		 60%*</a:t>
            </a:r>
          </a:p>
          <a:p>
            <a:pPr marL="342900" indent="-342900">
              <a:spcBef>
                <a:spcPct val="20000"/>
              </a:spcBef>
              <a:buFontTx/>
              <a:buChar char="•"/>
            </a:pPr>
            <a:r>
              <a:rPr lang="en-US" sz="3200">
                <a:solidFill>
                  <a:schemeClr val="bg1"/>
                </a:solidFill>
              </a:rPr>
              <a:t>Factor II			 99%</a:t>
            </a:r>
          </a:p>
          <a:p>
            <a:pPr marL="342900" indent="-342900">
              <a:spcBef>
                <a:spcPct val="20000"/>
              </a:spcBef>
              <a:buFontTx/>
              <a:buChar char="•"/>
            </a:pPr>
            <a:r>
              <a:rPr lang="en-US" sz="3200">
                <a:solidFill>
                  <a:schemeClr val="bg1"/>
                </a:solidFill>
              </a:rPr>
              <a:t>Factor V			 84%</a:t>
            </a:r>
          </a:p>
          <a:p>
            <a:pPr marL="342900" indent="-342900">
              <a:spcBef>
                <a:spcPct val="20000"/>
              </a:spcBef>
              <a:buFontTx/>
              <a:buChar char="•"/>
            </a:pPr>
            <a:r>
              <a:rPr lang="en-US" sz="3200">
                <a:solidFill>
                  <a:schemeClr val="bg1"/>
                </a:solidFill>
              </a:rPr>
              <a:t>Factor VII		80%</a:t>
            </a:r>
          </a:p>
          <a:p>
            <a:pPr marL="342900" indent="-342900">
              <a:spcBef>
                <a:spcPct val="20000"/>
              </a:spcBef>
              <a:buFontTx/>
              <a:buChar char="•"/>
            </a:pPr>
            <a:r>
              <a:rPr lang="en-US" sz="3200">
                <a:solidFill>
                  <a:schemeClr val="bg1"/>
                </a:solidFill>
              </a:rPr>
              <a:t>Factor X			 94%</a:t>
            </a:r>
          </a:p>
          <a:p>
            <a:pPr marL="342900" indent="-342900">
              <a:spcBef>
                <a:spcPct val="20000"/>
              </a:spcBef>
              <a:buFontTx/>
              <a:buChar char="•"/>
            </a:pPr>
            <a:r>
              <a:rPr lang="en-US" sz="3200">
                <a:solidFill>
                  <a:schemeClr val="bg1"/>
                </a:solidFill>
              </a:rPr>
              <a:t>Fibrinogen		100%</a:t>
            </a:r>
          </a:p>
        </p:txBody>
      </p:sp>
      <p:sp>
        <p:nvSpPr>
          <p:cNvPr id="62468" name="Text Box 4"/>
          <p:cNvSpPr txBox="1">
            <a:spLocks noChangeArrowheads="1"/>
          </p:cNvSpPr>
          <p:nvPr/>
        </p:nvSpPr>
        <p:spPr bwMode="auto">
          <a:xfrm>
            <a:off x="1355725" y="5775325"/>
            <a:ext cx="5842000" cy="457200"/>
          </a:xfrm>
          <a:prstGeom prst="rect">
            <a:avLst/>
          </a:prstGeom>
          <a:noFill/>
          <a:ln w="9525">
            <a:noFill/>
            <a:miter lim="800000"/>
            <a:headEnd/>
            <a:tailEnd/>
          </a:ln>
        </p:spPr>
        <p:txBody>
          <a:bodyPr wrap="none">
            <a:spAutoFit/>
          </a:bodyPr>
          <a:lstStyle/>
          <a:p>
            <a:pPr eaLnBrk="0" hangingPunct="0"/>
            <a:r>
              <a:rPr lang="en-US">
                <a:solidFill>
                  <a:srgbClr val="FFFF00"/>
                </a:solidFill>
                <a:latin typeface="Times" pitchFamily="18" charset="0"/>
              </a:rPr>
              <a:t>Transfusion 2001			* p&lt;0.05</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90" name="Picture 2" descr="F7transfusions"/>
          <p:cNvPicPr>
            <a:picLocks noChangeAspect="1" noChangeArrowheads="1"/>
          </p:cNvPicPr>
          <p:nvPr/>
        </p:nvPicPr>
        <p:blipFill>
          <a:blip r:embed="rId3" cstate="print"/>
          <a:srcRect/>
          <a:stretch>
            <a:fillRect/>
          </a:stretch>
        </p:blipFill>
        <p:spPr bwMode="auto">
          <a:xfrm>
            <a:off x="762000" y="1219200"/>
            <a:ext cx="7620000" cy="4762500"/>
          </a:xfrm>
          <a:prstGeom prst="rect">
            <a:avLst/>
          </a:prstGeom>
          <a:noFill/>
          <a:ln w="9525">
            <a:noFill/>
            <a:miter lim="800000"/>
            <a:headEnd/>
            <a:tailEnd/>
          </a:ln>
        </p:spPr>
      </p:pic>
      <p:sp>
        <p:nvSpPr>
          <p:cNvPr id="63491" name="Rectangle 3"/>
          <p:cNvSpPr>
            <a:spLocks noGrp="1" noChangeArrowheads="1"/>
          </p:cNvSpPr>
          <p:nvPr>
            <p:ph type="title"/>
          </p:nvPr>
        </p:nvSpPr>
        <p:spPr>
          <a:xfrm>
            <a:off x="762000" y="152400"/>
            <a:ext cx="7772400" cy="1143000"/>
          </a:xfrm>
        </p:spPr>
        <p:txBody>
          <a:bodyPr/>
          <a:lstStyle/>
          <a:p>
            <a:pPr eaLnBrk="1" hangingPunct="1"/>
            <a:r>
              <a:rPr lang="en-US" smtClean="0"/>
              <a:t>Factor VII in Trauma</a:t>
            </a:r>
          </a:p>
        </p:txBody>
      </p:sp>
      <p:sp>
        <p:nvSpPr>
          <p:cNvPr id="63492" name="Text Box 4"/>
          <p:cNvSpPr txBox="1">
            <a:spLocks noChangeArrowheads="1"/>
          </p:cNvSpPr>
          <p:nvPr/>
        </p:nvSpPr>
        <p:spPr bwMode="auto">
          <a:xfrm>
            <a:off x="304800" y="6248400"/>
            <a:ext cx="3352800" cy="336550"/>
          </a:xfrm>
          <a:prstGeom prst="rect">
            <a:avLst/>
          </a:prstGeom>
          <a:noFill/>
          <a:ln w="9525">
            <a:noFill/>
            <a:miter lim="800000"/>
            <a:headEnd/>
            <a:tailEnd/>
          </a:ln>
        </p:spPr>
        <p:txBody>
          <a:bodyPr>
            <a:spAutoFit/>
          </a:bodyPr>
          <a:lstStyle/>
          <a:p>
            <a:pPr>
              <a:spcBef>
                <a:spcPct val="50000"/>
              </a:spcBef>
            </a:pPr>
            <a:r>
              <a:rPr lang="en-US" sz="1600">
                <a:solidFill>
                  <a:srgbClr val="FFFF00"/>
                </a:solidFill>
              </a:rPr>
              <a:t>Boffard. J Trauma 59 : 8-15, 2005</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Rectangle 4"/>
          <p:cNvSpPr>
            <a:spLocks noChangeArrowheads="1"/>
          </p:cNvSpPr>
          <p:nvPr/>
        </p:nvSpPr>
        <p:spPr bwMode="auto">
          <a:xfrm>
            <a:off x="8572500" y="6350000"/>
            <a:ext cx="476250" cy="231775"/>
          </a:xfrm>
          <a:prstGeom prst="rect">
            <a:avLst/>
          </a:prstGeom>
          <a:noFill/>
          <a:ln w="9525">
            <a:noFill/>
            <a:miter lim="800000"/>
            <a:headEnd/>
            <a:tailEnd/>
          </a:ln>
        </p:spPr>
        <p:txBody>
          <a:bodyPr anchor="ctr">
            <a:spAutoFit/>
          </a:bodyPr>
          <a:lstStyle/>
          <a:p>
            <a:pPr algn="ctr"/>
            <a:r>
              <a:rPr lang="en-US" sz="900">
                <a:solidFill>
                  <a:srgbClr val="999999"/>
                </a:solidFill>
                <a:latin typeface="Calibri" pitchFamily="34" charset="0"/>
              </a:rPr>
              <a:t>2</a:t>
            </a:r>
          </a:p>
        </p:txBody>
      </p:sp>
      <p:pic>
        <p:nvPicPr>
          <p:cNvPr id="64515" name="Picture 5" descr="Cover"/>
          <p:cNvPicPr>
            <a:picLocks noChangeAspect="1" noChangeArrowheads="1"/>
          </p:cNvPicPr>
          <p:nvPr/>
        </p:nvPicPr>
        <p:blipFill>
          <a:blip r:embed="rId3" cstate="print"/>
          <a:srcRect b="25029"/>
          <a:stretch>
            <a:fillRect/>
          </a:stretch>
        </p:blipFill>
        <p:spPr bwMode="auto">
          <a:xfrm>
            <a:off x="0" y="2286000"/>
            <a:ext cx="8821738" cy="3124200"/>
          </a:xfrm>
          <a:prstGeom prst="rect">
            <a:avLst/>
          </a:prstGeom>
          <a:noFill/>
          <a:ln w="9525">
            <a:solidFill>
              <a:srgbClr val="000000"/>
            </a:solidFill>
            <a:miter lim="800000"/>
            <a:headEnd/>
            <a:tailEnd/>
          </a:ln>
        </p:spPr>
      </p:pic>
      <p:sp>
        <p:nvSpPr>
          <p:cNvPr id="64516" name="Rectangle 6"/>
          <p:cNvSpPr>
            <a:spLocks noChangeArrowheads="1"/>
          </p:cNvSpPr>
          <p:nvPr/>
        </p:nvSpPr>
        <p:spPr bwMode="auto">
          <a:xfrm>
            <a:off x="0" y="79375"/>
            <a:ext cx="9128125" cy="444500"/>
          </a:xfrm>
          <a:prstGeom prst="rect">
            <a:avLst/>
          </a:prstGeom>
          <a:noFill/>
          <a:ln w="9525">
            <a:noFill/>
            <a:miter lim="800000"/>
            <a:headEnd/>
            <a:tailEnd/>
          </a:ln>
        </p:spPr>
        <p:txBody>
          <a:bodyPr anchor="ctr">
            <a:spAutoFit/>
          </a:bodyPr>
          <a:lstStyle/>
          <a:p>
            <a:pPr algn="ctr"/>
            <a:r>
              <a:rPr lang="en-US" sz="2300">
                <a:solidFill>
                  <a:srgbClr val="000000"/>
                </a:solidFill>
                <a:latin typeface="Calibri" pitchFamily="34" charset="0"/>
              </a:rPr>
              <a:t>TABLE 2.</a:t>
            </a:r>
          </a:p>
        </p:txBody>
      </p:sp>
      <p:sp>
        <p:nvSpPr>
          <p:cNvPr id="64517" name="Rectangle 7"/>
          <p:cNvSpPr>
            <a:spLocks noChangeArrowheads="1"/>
          </p:cNvSpPr>
          <p:nvPr/>
        </p:nvSpPr>
        <p:spPr bwMode="auto">
          <a:xfrm>
            <a:off x="152400" y="77788"/>
            <a:ext cx="8820150" cy="2227262"/>
          </a:xfrm>
          <a:prstGeom prst="rect">
            <a:avLst/>
          </a:prstGeom>
          <a:noFill/>
          <a:ln w="9525">
            <a:noFill/>
            <a:miter lim="800000"/>
            <a:headEnd/>
            <a:tailEnd/>
          </a:ln>
        </p:spPr>
        <p:txBody>
          <a:bodyPr anchor="ctr">
            <a:spAutoFit/>
          </a:bodyPr>
          <a:lstStyle/>
          <a:p>
            <a:r>
              <a:rPr lang="en-US" sz="2800" b="1">
                <a:solidFill>
                  <a:srgbClr val="FFFF00"/>
                </a:solidFill>
              </a:rPr>
              <a:t>CONTROL Trial: Efficacy and Safety of Recombinant Activated Factor VII in the Management of Refractory Traumatic Hemorrhage.</a:t>
            </a:r>
          </a:p>
          <a:p>
            <a:endParaRPr lang="en-US" sz="2800">
              <a:solidFill>
                <a:srgbClr val="FFFF00"/>
              </a:solidFill>
            </a:endParaRPr>
          </a:p>
          <a:p>
            <a:endParaRPr lang="en-US" sz="2800">
              <a:solidFill>
                <a:srgbClr val="FFFF00"/>
              </a:solidFill>
            </a:endParaRPr>
          </a:p>
        </p:txBody>
      </p:sp>
      <p:sp>
        <p:nvSpPr>
          <p:cNvPr id="64518" name="Rectangle 9"/>
          <p:cNvSpPr>
            <a:spLocks noChangeArrowheads="1"/>
          </p:cNvSpPr>
          <p:nvPr/>
        </p:nvSpPr>
        <p:spPr bwMode="auto">
          <a:xfrm>
            <a:off x="0" y="6116638"/>
            <a:ext cx="4479925" cy="338137"/>
          </a:xfrm>
          <a:prstGeom prst="rect">
            <a:avLst/>
          </a:prstGeom>
          <a:noFill/>
          <a:ln w="9525">
            <a:noFill/>
            <a:miter lim="800000"/>
            <a:headEnd/>
            <a:tailEnd/>
          </a:ln>
        </p:spPr>
        <p:txBody>
          <a:bodyPr wrap="none">
            <a:spAutoFit/>
          </a:bodyPr>
          <a:lstStyle/>
          <a:p>
            <a:r>
              <a:rPr lang="en-US" sz="1600">
                <a:solidFill>
                  <a:srgbClr val="FFFF00"/>
                </a:solidFill>
              </a:rPr>
              <a:t>Journal of Trauma. 69(3):489-500, September 2010.</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Rectangle 4"/>
          <p:cNvSpPr>
            <a:spLocks noChangeArrowheads="1"/>
          </p:cNvSpPr>
          <p:nvPr/>
        </p:nvSpPr>
        <p:spPr bwMode="auto">
          <a:xfrm>
            <a:off x="8572500" y="6350000"/>
            <a:ext cx="476250" cy="231775"/>
          </a:xfrm>
          <a:prstGeom prst="rect">
            <a:avLst/>
          </a:prstGeom>
          <a:noFill/>
          <a:ln w="9525">
            <a:noFill/>
            <a:miter lim="800000"/>
            <a:headEnd/>
            <a:tailEnd/>
          </a:ln>
        </p:spPr>
        <p:txBody>
          <a:bodyPr anchor="ctr">
            <a:spAutoFit/>
          </a:bodyPr>
          <a:lstStyle/>
          <a:p>
            <a:pPr algn="ctr"/>
            <a:r>
              <a:rPr lang="en-US" sz="900">
                <a:solidFill>
                  <a:srgbClr val="999999"/>
                </a:solidFill>
                <a:latin typeface="Calibri" pitchFamily="34" charset="0"/>
              </a:rPr>
              <a:t>3</a:t>
            </a:r>
          </a:p>
        </p:txBody>
      </p:sp>
      <p:pic>
        <p:nvPicPr>
          <p:cNvPr id="65539" name="Picture 5" descr="Cover"/>
          <p:cNvPicPr>
            <a:picLocks noChangeAspect="1" noChangeArrowheads="1"/>
          </p:cNvPicPr>
          <p:nvPr/>
        </p:nvPicPr>
        <p:blipFill>
          <a:blip r:embed="rId3" cstate="print"/>
          <a:srcRect b="17491"/>
          <a:stretch>
            <a:fillRect/>
          </a:stretch>
        </p:blipFill>
        <p:spPr bwMode="auto">
          <a:xfrm>
            <a:off x="295275" y="1371600"/>
            <a:ext cx="8848725" cy="4343400"/>
          </a:xfrm>
          <a:prstGeom prst="rect">
            <a:avLst/>
          </a:prstGeom>
          <a:noFill/>
          <a:ln w="9525">
            <a:solidFill>
              <a:srgbClr val="000000"/>
            </a:solidFill>
            <a:miter lim="800000"/>
            <a:headEnd/>
            <a:tailEnd/>
          </a:ln>
        </p:spPr>
      </p:pic>
      <p:sp>
        <p:nvSpPr>
          <p:cNvPr id="65540" name="Rectangle 6"/>
          <p:cNvSpPr>
            <a:spLocks noChangeArrowheads="1"/>
          </p:cNvSpPr>
          <p:nvPr/>
        </p:nvSpPr>
        <p:spPr bwMode="auto">
          <a:xfrm>
            <a:off x="0" y="79375"/>
            <a:ext cx="9128125" cy="444500"/>
          </a:xfrm>
          <a:prstGeom prst="rect">
            <a:avLst/>
          </a:prstGeom>
          <a:noFill/>
          <a:ln w="9525">
            <a:noFill/>
            <a:miter lim="800000"/>
            <a:headEnd/>
            <a:tailEnd/>
          </a:ln>
        </p:spPr>
        <p:txBody>
          <a:bodyPr anchor="ctr">
            <a:spAutoFit/>
          </a:bodyPr>
          <a:lstStyle/>
          <a:p>
            <a:pPr algn="ctr"/>
            <a:r>
              <a:rPr lang="en-US" sz="2300">
                <a:solidFill>
                  <a:srgbClr val="000000"/>
                </a:solidFill>
                <a:latin typeface="Calibri" pitchFamily="34" charset="0"/>
              </a:rPr>
              <a:t>TABLE 3.</a:t>
            </a:r>
          </a:p>
        </p:txBody>
      </p:sp>
      <p:sp>
        <p:nvSpPr>
          <p:cNvPr id="65541" name="Rectangle 9"/>
          <p:cNvSpPr>
            <a:spLocks noChangeArrowheads="1"/>
          </p:cNvSpPr>
          <p:nvPr/>
        </p:nvSpPr>
        <p:spPr bwMode="auto">
          <a:xfrm>
            <a:off x="152400" y="77788"/>
            <a:ext cx="8820150" cy="2227262"/>
          </a:xfrm>
          <a:prstGeom prst="rect">
            <a:avLst/>
          </a:prstGeom>
          <a:noFill/>
          <a:ln w="9525">
            <a:noFill/>
            <a:miter lim="800000"/>
            <a:headEnd/>
            <a:tailEnd/>
          </a:ln>
        </p:spPr>
        <p:txBody>
          <a:bodyPr anchor="ctr">
            <a:spAutoFit/>
          </a:bodyPr>
          <a:lstStyle/>
          <a:p>
            <a:r>
              <a:rPr lang="en-US" sz="2800" b="1">
                <a:solidFill>
                  <a:srgbClr val="FFFF00"/>
                </a:solidFill>
              </a:rPr>
              <a:t>CONTROL Trial: Efficacy and Safety of Recombinant Activated Factor VII in the Management of Refractory Traumatic Hemorrhage.</a:t>
            </a:r>
          </a:p>
          <a:p>
            <a:endParaRPr lang="en-US" sz="2800">
              <a:solidFill>
                <a:srgbClr val="FFFF00"/>
              </a:solidFill>
            </a:endParaRPr>
          </a:p>
          <a:p>
            <a:endParaRPr lang="en-US" sz="2800">
              <a:solidFill>
                <a:srgbClr val="FFFF00"/>
              </a:solidFill>
            </a:endParaRPr>
          </a:p>
        </p:txBody>
      </p:sp>
      <p:sp>
        <p:nvSpPr>
          <p:cNvPr id="65542" name="Rectangle 10"/>
          <p:cNvSpPr>
            <a:spLocks noChangeArrowheads="1"/>
          </p:cNvSpPr>
          <p:nvPr/>
        </p:nvSpPr>
        <p:spPr bwMode="auto">
          <a:xfrm>
            <a:off x="228600" y="3810000"/>
            <a:ext cx="8915400" cy="1371600"/>
          </a:xfrm>
          <a:prstGeom prst="rect">
            <a:avLst/>
          </a:prstGeom>
          <a:noFill/>
          <a:ln w="31750">
            <a:solidFill>
              <a:srgbClr val="FF0000"/>
            </a:solidFill>
            <a:miter lim="800000"/>
            <a:headEnd/>
            <a:tailEnd/>
          </a:ln>
        </p:spPr>
        <p:txBody>
          <a:bodyPr wrap="none" anchor="ctr"/>
          <a:lstStyle/>
          <a:p>
            <a:endParaRPr lang="en-US"/>
          </a:p>
        </p:txBody>
      </p:sp>
      <p:sp>
        <p:nvSpPr>
          <p:cNvPr id="65543" name="Rectangle 9"/>
          <p:cNvSpPr>
            <a:spLocks noChangeArrowheads="1"/>
          </p:cNvSpPr>
          <p:nvPr/>
        </p:nvSpPr>
        <p:spPr bwMode="auto">
          <a:xfrm>
            <a:off x="0" y="6116638"/>
            <a:ext cx="4479925" cy="338137"/>
          </a:xfrm>
          <a:prstGeom prst="rect">
            <a:avLst/>
          </a:prstGeom>
          <a:noFill/>
          <a:ln w="9525">
            <a:noFill/>
            <a:miter lim="800000"/>
            <a:headEnd/>
            <a:tailEnd/>
          </a:ln>
        </p:spPr>
        <p:txBody>
          <a:bodyPr wrap="none">
            <a:spAutoFit/>
          </a:bodyPr>
          <a:lstStyle/>
          <a:p>
            <a:r>
              <a:rPr lang="en-US" sz="1600">
                <a:solidFill>
                  <a:srgbClr val="FFFF00"/>
                </a:solidFill>
              </a:rPr>
              <a:t>Journal of Trauma. 69(3):489-500, September 2010.</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8572500" y="6350000"/>
            <a:ext cx="476250" cy="231775"/>
          </a:xfrm>
          <a:prstGeom prst="rect">
            <a:avLst/>
          </a:prstGeom>
          <a:noFill/>
          <a:ln w="9525">
            <a:noFill/>
            <a:miter lim="800000"/>
            <a:headEnd/>
            <a:tailEnd/>
          </a:ln>
        </p:spPr>
        <p:txBody>
          <a:bodyPr anchor="ctr">
            <a:spAutoFit/>
          </a:bodyPr>
          <a:lstStyle/>
          <a:p>
            <a:pPr algn="ctr"/>
            <a:r>
              <a:rPr lang="en-US" sz="900">
                <a:solidFill>
                  <a:srgbClr val="999999"/>
                </a:solidFill>
                <a:latin typeface="Calibri" pitchFamily="34" charset="0"/>
              </a:rPr>
              <a:t>4</a:t>
            </a:r>
          </a:p>
        </p:txBody>
      </p:sp>
      <p:pic>
        <p:nvPicPr>
          <p:cNvPr id="66563" name="Picture 5" descr="Cover"/>
          <p:cNvPicPr>
            <a:picLocks noChangeAspect="1" noChangeArrowheads="1"/>
          </p:cNvPicPr>
          <p:nvPr/>
        </p:nvPicPr>
        <p:blipFill>
          <a:blip r:embed="rId3" cstate="print"/>
          <a:srcRect b="5965"/>
          <a:stretch>
            <a:fillRect/>
          </a:stretch>
        </p:blipFill>
        <p:spPr bwMode="auto">
          <a:xfrm>
            <a:off x="152400" y="609600"/>
            <a:ext cx="8821738" cy="6007100"/>
          </a:xfrm>
          <a:prstGeom prst="rect">
            <a:avLst/>
          </a:prstGeom>
          <a:noFill/>
          <a:ln w="9525">
            <a:solidFill>
              <a:srgbClr val="000000"/>
            </a:solidFill>
            <a:miter lim="800000"/>
            <a:headEnd/>
            <a:tailEnd/>
          </a:ln>
        </p:spPr>
      </p:pic>
      <p:sp>
        <p:nvSpPr>
          <p:cNvPr id="66564" name="Rectangle 6"/>
          <p:cNvSpPr>
            <a:spLocks noChangeArrowheads="1"/>
          </p:cNvSpPr>
          <p:nvPr/>
        </p:nvSpPr>
        <p:spPr bwMode="auto">
          <a:xfrm>
            <a:off x="0" y="79375"/>
            <a:ext cx="9128125" cy="444500"/>
          </a:xfrm>
          <a:prstGeom prst="rect">
            <a:avLst/>
          </a:prstGeom>
          <a:noFill/>
          <a:ln w="9525">
            <a:noFill/>
            <a:miter lim="800000"/>
            <a:headEnd/>
            <a:tailEnd/>
          </a:ln>
        </p:spPr>
        <p:txBody>
          <a:bodyPr anchor="ctr">
            <a:spAutoFit/>
          </a:bodyPr>
          <a:lstStyle/>
          <a:p>
            <a:pPr algn="ctr"/>
            <a:r>
              <a:rPr lang="en-US" sz="2300">
                <a:solidFill>
                  <a:srgbClr val="000000"/>
                </a:solidFill>
                <a:latin typeface="Calibri" pitchFamily="34" charset="0"/>
              </a:rPr>
              <a:t>TABLE 4.</a:t>
            </a:r>
          </a:p>
        </p:txBody>
      </p:sp>
      <p:sp>
        <p:nvSpPr>
          <p:cNvPr id="66565" name="Rectangle 9"/>
          <p:cNvSpPr>
            <a:spLocks noChangeArrowheads="1"/>
          </p:cNvSpPr>
          <p:nvPr/>
        </p:nvSpPr>
        <p:spPr bwMode="auto">
          <a:xfrm>
            <a:off x="685800" y="0"/>
            <a:ext cx="7772400" cy="762000"/>
          </a:xfrm>
          <a:prstGeom prst="rect">
            <a:avLst/>
          </a:prstGeom>
          <a:noFill/>
          <a:ln w="9525">
            <a:noFill/>
            <a:miter lim="800000"/>
            <a:headEnd/>
            <a:tailEnd/>
          </a:ln>
        </p:spPr>
        <p:txBody>
          <a:bodyPr anchor="ctr"/>
          <a:lstStyle/>
          <a:p>
            <a:pPr algn="ctr" eaLnBrk="0" hangingPunct="0"/>
            <a:r>
              <a:rPr lang="en-US" sz="4400">
                <a:solidFill>
                  <a:srgbClr val="FFFF00"/>
                </a:solidFill>
              </a:rPr>
              <a:t>CONTROL Trial</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3" name="Picture 5" descr="sacral fx"/>
          <p:cNvPicPr>
            <a:picLocks noChangeAspect="1" noChangeArrowheads="1"/>
          </p:cNvPicPr>
          <p:nvPr/>
        </p:nvPicPr>
        <p:blipFill>
          <a:blip r:embed="rId3" cstate="print"/>
          <a:srcRect t="23438" b="23438"/>
          <a:stretch>
            <a:fillRect/>
          </a:stretch>
        </p:blipFill>
        <p:spPr bwMode="auto">
          <a:xfrm>
            <a:off x="2362200" y="4114800"/>
            <a:ext cx="4876800" cy="2590800"/>
          </a:xfrm>
          <a:prstGeom prst="rect">
            <a:avLst/>
          </a:prstGeom>
          <a:noFill/>
          <a:ln w="9525">
            <a:noFill/>
            <a:miter lim="800000"/>
            <a:headEnd/>
            <a:tailEnd/>
          </a:ln>
        </p:spPr>
      </p:pic>
      <p:pic>
        <p:nvPicPr>
          <p:cNvPr id="8195" name="Picture 7"/>
          <p:cNvPicPr>
            <a:picLocks noGrp="1" noChangeAspect="1" noChangeArrowheads="1"/>
          </p:cNvPicPr>
          <p:nvPr>
            <p:ph/>
          </p:nvPr>
        </p:nvPicPr>
        <p:blipFill>
          <a:blip r:embed="rId4" cstate="print"/>
          <a:srcRect l="12802" r="25500" b="6982"/>
          <a:stretch>
            <a:fillRect/>
          </a:stretch>
        </p:blipFill>
        <p:spPr>
          <a:xfrm>
            <a:off x="4724400" y="228600"/>
            <a:ext cx="4086225" cy="3644900"/>
          </a:xfrm>
          <a:noFill/>
        </p:spPr>
      </p:pic>
      <p:pic>
        <p:nvPicPr>
          <p:cNvPr id="8196" name="Picture 9" descr="Pelvic Open Book_0010"/>
          <p:cNvPicPr>
            <a:picLocks noChangeAspect="1" noChangeArrowheads="1"/>
          </p:cNvPicPr>
          <p:nvPr/>
        </p:nvPicPr>
        <p:blipFill>
          <a:blip r:embed="rId5" cstate="print"/>
          <a:srcRect/>
          <a:stretch>
            <a:fillRect/>
          </a:stretch>
        </p:blipFill>
        <p:spPr bwMode="auto">
          <a:xfrm>
            <a:off x="152400" y="228600"/>
            <a:ext cx="4735513" cy="389096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smtClean="0"/>
              <a:t>Factor VII in Trauma</a:t>
            </a:r>
          </a:p>
        </p:txBody>
      </p:sp>
      <p:sp>
        <p:nvSpPr>
          <p:cNvPr id="67587" name="Rectangle 3"/>
          <p:cNvSpPr>
            <a:spLocks noGrp="1" noChangeArrowheads="1"/>
          </p:cNvSpPr>
          <p:nvPr>
            <p:ph type="body" idx="1"/>
          </p:nvPr>
        </p:nvSpPr>
        <p:spPr/>
        <p:txBody>
          <a:bodyPr/>
          <a:lstStyle/>
          <a:p>
            <a:pPr eaLnBrk="1" hangingPunct="1"/>
            <a:r>
              <a:rPr lang="en-US" smtClean="0"/>
              <a:t>Futile if:</a:t>
            </a:r>
          </a:p>
          <a:p>
            <a:pPr lvl="1" eaLnBrk="1" hangingPunct="1"/>
            <a:r>
              <a:rPr lang="en-US" smtClean="0"/>
              <a:t>pH &lt; 7.1</a:t>
            </a:r>
          </a:p>
          <a:p>
            <a:pPr lvl="1" eaLnBrk="1" hangingPunct="1"/>
            <a:r>
              <a:rPr lang="en-US" smtClean="0"/>
              <a:t>Platelet &lt; 50,000 cells/microliter</a:t>
            </a:r>
          </a:p>
          <a:p>
            <a:pPr lvl="1" eaLnBrk="1" hangingPunct="1"/>
            <a:r>
              <a:rPr lang="en-US" smtClean="0"/>
              <a:t>PT &gt; 17.6 seconds</a:t>
            </a:r>
          </a:p>
          <a:p>
            <a:pPr lvl="1" eaLnBrk="1" hangingPunct="1"/>
            <a:r>
              <a:rPr lang="en-US" smtClean="0"/>
              <a:t>Lactate &gt; 13 mmol/L</a:t>
            </a:r>
          </a:p>
          <a:p>
            <a:pPr lvl="1" eaLnBrk="1" hangingPunct="1"/>
            <a:r>
              <a:rPr lang="en-US" smtClean="0"/>
              <a:t>RTS &lt; 4</a:t>
            </a:r>
          </a:p>
        </p:txBody>
      </p:sp>
      <p:sp>
        <p:nvSpPr>
          <p:cNvPr id="67588" name="Text Box 4"/>
          <p:cNvSpPr txBox="1">
            <a:spLocks noChangeArrowheads="1"/>
          </p:cNvSpPr>
          <p:nvPr/>
        </p:nvSpPr>
        <p:spPr bwMode="auto">
          <a:xfrm>
            <a:off x="468086" y="5463382"/>
            <a:ext cx="4800600" cy="779462"/>
          </a:xfrm>
          <a:prstGeom prst="rect">
            <a:avLst/>
          </a:prstGeom>
          <a:noFill/>
          <a:ln w="9525">
            <a:noFill/>
            <a:miter lim="800000"/>
            <a:headEnd/>
            <a:tailEnd/>
          </a:ln>
        </p:spPr>
        <p:txBody>
          <a:bodyPr>
            <a:spAutoFit/>
          </a:bodyPr>
          <a:lstStyle/>
          <a:p>
            <a:pPr>
              <a:spcBef>
                <a:spcPct val="50000"/>
              </a:spcBef>
            </a:pPr>
            <a:r>
              <a:rPr lang="en-US" sz="1800" b="1">
                <a:solidFill>
                  <a:srgbClr val="FFFF00"/>
                </a:solidFill>
              </a:rPr>
              <a:t>J Trauma 2005; 59: 609</a:t>
            </a:r>
          </a:p>
          <a:p>
            <a:pPr>
              <a:spcBef>
                <a:spcPct val="50000"/>
              </a:spcBef>
            </a:pPr>
            <a:r>
              <a:rPr lang="en-US" sz="1800" b="1">
                <a:solidFill>
                  <a:srgbClr val="FFFF00"/>
                </a:solidFill>
              </a:rPr>
              <a:t>J Trauma 2004; 57: 709</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smtClean="0"/>
              <a:t>Factor VII – Non Traumatic Hemorrhage</a:t>
            </a:r>
          </a:p>
        </p:txBody>
      </p:sp>
      <p:sp>
        <p:nvSpPr>
          <p:cNvPr id="68611" name="Rectangle 3"/>
          <p:cNvSpPr>
            <a:spLocks noGrp="1" noChangeArrowheads="1"/>
          </p:cNvSpPr>
          <p:nvPr>
            <p:ph type="body" idx="1"/>
          </p:nvPr>
        </p:nvSpPr>
        <p:spPr/>
        <p:txBody>
          <a:bodyPr/>
          <a:lstStyle/>
          <a:p>
            <a:pPr eaLnBrk="1" hangingPunct="1"/>
            <a:r>
              <a:rPr lang="en-US" smtClean="0"/>
              <a:t>Effective for esophageal variceal bleed</a:t>
            </a:r>
          </a:p>
          <a:p>
            <a:pPr lvl="1" eaLnBrk="1" hangingPunct="1"/>
            <a:r>
              <a:rPr lang="en-US" smtClean="0"/>
              <a:t>Need 800 mcg/kg over 30 hours – cost prohibitive</a:t>
            </a:r>
          </a:p>
          <a:p>
            <a:pPr eaLnBrk="1" hangingPunct="1"/>
            <a:r>
              <a:rPr lang="en-US" smtClean="0"/>
              <a:t>Not effective for intracranial bleed (RCT)</a:t>
            </a:r>
          </a:p>
          <a:p>
            <a:pPr eaLnBrk="1" hangingPunct="1"/>
            <a:r>
              <a:rPr lang="en-US" smtClean="0"/>
              <a:t>Effective for post-partum hemorrhage</a:t>
            </a:r>
          </a:p>
          <a:p>
            <a:pPr lvl="1" eaLnBrk="1" hangingPunct="1"/>
            <a:r>
              <a:rPr lang="en-US" smtClean="0"/>
              <a:t>Especially with eclampsia and HELLP syndrome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Factor VII</a:t>
            </a:r>
          </a:p>
        </p:txBody>
      </p:sp>
      <p:sp>
        <p:nvSpPr>
          <p:cNvPr id="69635" name="Rectangle 3"/>
          <p:cNvSpPr>
            <a:spLocks noGrp="1" noChangeArrowheads="1"/>
          </p:cNvSpPr>
          <p:nvPr>
            <p:ph type="body" idx="1"/>
          </p:nvPr>
        </p:nvSpPr>
        <p:spPr/>
        <p:txBody>
          <a:bodyPr/>
          <a:lstStyle/>
          <a:p>
            <a:pPr eaLnBrk="1" hangingPunct="1"/>
            <a:r>
              <a:rPr lang="en-US" smtClean="0"/>
              <a:t>Variable dosing</a:t>
            </a:r>
          </a:p>
          <a:p>
            <a:pPr lvl="1" eaLnBrk="1" hangingPunct="1"/>
            <a:r>
              <a:rPr lang="en-US" smtClean="0"/>
              <a:t>90 micrograms/kg </a:t>
            </a:r>
          </a:p>
          <a:p>
            <a:pPr lvl="1" eaLnBrk="1" hangingPunct="1"/>
            <a:r>
              <a:rPr lang="en-US" smtClean="0"/>
              <a:t>40 micrograms/kg</a:t>
            </a:r>
          </a:p>
          <a:p>
            <a:pPr eaLnBrk="1" hangingPunct="1"/>
            <a:r>
              <a:rPr lang="en-US" smtClean="0"/>
              <a:t>$20,000 direct cost</a:t>
            </a:r>
          </a:p>
          <a:p>
            <a:pPr eaLnBrk="1" hangingPunct="1"/>
            <a:r>
              <a:rPr lang="en-US" smtClean="0"/>
              <a:t>Half-life 2.5 hours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smtClean="0"/>
              <a:t>Factor VII - Timing</a:t>
            </a:r>
          </a:p>
        </p:txBody>
      </p:sp>
      <p:pic>
        <p:nvPicPr>
          <p:cNvPr id="70659" name="Picture 4" descr="ovidweb"/>
          <p:cNvPicPr>
            <a:picLocks noChangeAspect="1" noChangeArrowheads="1"/>
          </p:cNvPicPr>
          <p:nvPr/>
        </p:nvPicPr>
        <p:blipFill>
          <a:blip r:embed="rId3" cstate="print"/>
          <a:srcRect r="4636"/>
          <a:stretch>
            <a:fillRect/>
          </a:stretch>
        </p:blipFill>
        <p:spPr bwMode="auto">
          <a:xfrm>
            <a:off x="0" y="2286000"/>
            <a:ext cx="9144000" cy="2778125"/>
          </a:xfrm>
          <a:prstGeom prst="rect">
            <a:avLst/>
          </a:prstGeom>
          <a:noFill/>
          <a:ln w="9525">
            <a:noFill/>
            <a:miter lim="800000"/>
            <a:headEnd/>
            <a:tailEnd/>
          </a:ln>
        </p:spPr>
      </p:pic>
      <p:sp>
        <p:nvSpPr>
          <p:cNvPr id="70660" name="Text Box 5"/>
          <p:cNvSpPr txBox="1">
            <a:spLocks noChangeArrowheads="1"/>
          </p:cNvSpPr>
          <p:nvPr/>
        </p:nvSpPr>
        <p:spPr bwMode="auto">
          <a:xfrm>
            <a:off x="3048000" y="6179492"/>
            <a:ext cx="4267200" cy="366713"/>
          </a:xfrm>
          <a:prstGeom prst="rect">
            <a:avLst/>
          </a:prstGeom>
          <a:noFill/>
          <a:ln w="9525">
            <a:noFill/>
            <a:miter lim="800000"/>
            <a:headEnd/>
            <a:tailEnd/>
          </a:ln>
        </p:spPr>
        <p:txBody>
          <a:bodyPr>
            <a:spAutoFit/>
          </a:bodyPr>
          <a:lstStyle/>
          <a:p>
            <a:pPr>
              <a:spcBef>
                <a:spcPct val="50000"/>
              </a:spcBef>
            </a:pPr>
            <a:r>
              <a:rPr lang="en-US" sz="1800" b="1" dirty="0">
                <a:solidFill>
                  <a:srgbClr val="FFFF00"/>
                </a:solidFill>
              </a:rPr>
              <a:t>J Trauma 2007; 62 : 1095-1101 </a:t>
            </a:r>
          </a:p>
        </p:txBody>
      </p:sp>
      <p:sp>
        <p:nvSpPr>
          <p:cNvPr id="104455" name="Rectangle 7"/>
          <p:cNvSpPr>
            <a:spLocks noChangeArrowheads="1"/>
          </p:cNvSpPr>
          <p:nvPr/>
        </p:nvSpPr>
        <p:spPr bwMode="auto">
          <a:xfrm>
            <a:off x="0" y="3429000"/>
            <a:ext cx="9144000" cy="457200"/>
          </a:xfrm>
          <a:prstGeom prst="rect">
            <a:avLst/>
          </a:prstGeom>
          <a:noFill/>
          <a:ln w="28575">
            <a:solidFill>
              <a:srgbClr val="FF3300"/>
            </a:solidFill>
            <a:miter lim="800000"/>
            <a:headEnd/>
            <a:tailEnd/>
          </a:ln>
        </p:spPr>
        <p:txBody>
          <a:bodyPr wrap="none" anchor="ctr"/>
          <a:lstStyle/>
          <a:p>
            <a:endParaRPr lang="en-US"/>
          </a:p>
        </p:txBody>
      </p:sp>
      <p:sp>
        <p:nvSpPr>
          <p:cNvPr id="70662" name="Text Box 9"/>
          <p:cNvSpPr txBox="1">
            <a:spLocks noChangeArrowheads="1"/>
          </p:cNvSpPr>
          <p:nvPr/>
        </p:nvSpPr>
        <p:spPr bwMode="auto">
          <a:xfrm>
            <a:off x="4038600" y="4800600"/>
            <a:ext cx="1143000" cy="366713"/>
          </a:xfrm>
          <a:prstGeom prst="rect">
            <a:avLst/>
          </a:prstGeom>
          <a:noFill/>
          <a:ln w="9525">
            <a:noFill/>
            <a:miter lim="800000"/>
            <a:headEnd/>
            <a:tailEnd/>
          </a:ln>
        </p:spPr>
        <p:txBody>
          <a:bodyPr>
            <a:spAutoFit/>
          </a:bodyPr>
          <a:lstStyle/>
          <a:p>
            <a:pPr>
              <a:spcBef>
                <a:spcPct val="50000"/>
              </a:spcBef>
            </a:pPr>
            <a:r>
              <a:rPr lang="en-US" sz="1800" b="1"/>
              <a:t>N=17</a:t>
            </a:r>
          </a:p>
        </p:txBody>
      </p:sp>
      <p:sp>
        <p:nvSpPr>
          <p:cNvPr id="70663" name="Text Box 10"/>
          <p:cNvSpPr txBox="1">
            <a:spLocks noChangeArrowheads="1"/>
          </p:cNvSpPr>
          <p:nvPr/>
        </p:nvSpPr>
        <p:spPr bwMode="auto">
          <a:xfrm>
            <a:off x="6477000" y="4800600"/>
            <a:ext cx="1143000" cy="366713"/>
          </a:xfrm>
          <a:prstGeom prst="rect">
            <a:avLst/>
          </a:prstGeom>
          <a:noFill/>
          <a:ln w="9525">
            <a:noFill/>
            <a:miter lim="800000"/>
            <a:headEnd/>
            <a:tailEnd/>
          </a:ln>
        </p:spPr>
        <p:txBody>
          <a:bodyPr>
            <a:spAutoFit/>
          </a:bodyPr>
          <a:lstStyle/>
          <a:p>
            <a:pPr>
              <a:spcBef>
                <a:spcPct val="50000"/>
              </a:spcBef>
            </a:pPr>
            <a:r>
              <a:rPr lang="en-US" sz="1800" b="1"/>
              <a:t>N=44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5"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smtClean="0"/>
              <a:t>Factor VII</a:t>
            </a:r>
          </a:p>
        </p:txBody>
      </p:sp>
      <p:sp>
        <p:nvSpPr>
          <p:cNvPr id="71683" name="Rectangle 3"/>
          <p:cNvSpPr>
            <a:spLocks noGrp="1" noChangeArrowheads="1"/>
          </p:cNvSpPr>
          <p:nvPr>
            <p:ph type="body" idx="1"/>
          </p:nvPr>
        </p:nvSpPr>
        <p:spPr/>
        <p:txBody>
          <a:bodyPr/>
          <a:lstStyle/>
          <a:p>
            <a:pPr eaLnBrk="1" hangingPunct="1"/>
            <a:r>
              <a:rPr lang="en-US" smtClean="0"/>
              <a:t>FDA reports: 8% risk of MI, CVA, PE when used off-label (0.02% when used on-label)</a:t>
            </a:r>
          </a:p>
          <a:p>
            <a:pPr lvl="1" eaLnBrk="1" hangingPunct="1"/>
            <a:r>
              <a:rPr lang="en-US" smtClean="0"/>
              <a:t>Age &gt; 55, known atherosclerotic disease</a:t>
            </a:r>
          </a:p>
          <a:p>
            <a:pPr lvl="1" eaLnBrk="1" hangingPunct="1"/>
            <a:r>
              <a:rPr lang="en-US" smtClean="0"/>
              <a:t>Equal incidence of arterial/venous thrombi</a:t>
            </a:r>
          </a:p>
        </p:txBody>
      </p:sp>
      <p:sp>
        <p:nvSpPr>
          <p:cNvPr id="71684" name="Text Box 4"/>
          <p:cNvSpPr txBox="1">
            <a:spLocks noChangeArrowheads="1"/>
          </p:cNvSpPr>
          <p:nvPr/>
        </p:nvSpPr>
        <p:spPr bwMode="auto">
          <a:xfrm>
            <a:off x="533400" y="6019800"/>
            <a:ext cx="2438400" cy="366713"/>
          </a:xfrm>
          <a:prstGeom prst="rect">
            <a:avLst/>
          </a:prstGeom>
          <a:noFill/>
          <a:ln w="9525">
            <a:noFill/>
            <a:miter lim="800000"/>
            <a:headEnd/>
            <a:tailEnd/>
          </a:ln>
        </p:spPr>
        <p:txBody>
          <a:bodyPr>
            <a:spAutoFit/>
          </a:bodyPr>
          <a:lstStyle/>
          <a:p>
            <a:pPr>
              <a:spcBef>
                <a:spcPct val="50000"/>
              </a:spcBef>
            </a:pPr>
            <a:r>
              <a:rPr lang="en-US" sz="1800">
                <a:solidFill>
                  <a:srgbClr val="FFFF00"/>
                </a:solidFill>
              </a:rPr>
              <a:t>JAMA 2006</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1000"/>
            <a:ext cx="8493125" cy="415925"/>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GB" sz="2800" b="1" dirty="0">
                <a:solidFill>
                  <a:srgbClr val="FFFF00"/>
                </a:solidFill>
                <a:latin typeface="+mj-lt"/>
                <a:ea typeface="msgothic" charset="0"/>
                <a:cs typeface="msgothic" charset="0"/>
              </a:rPr>
              <a:t>Number of </a:t>
            </a:r>
            <a:r>
              <a:rPr lang="en-GB" sz="2800" b="1" dirty="0" err="1">
                <a:solidFill>
                  <a:srgbClr val="FFFF00"/>
                </a:solidFill>
                <a:latin typeface="+mj-lt"/>
                <a:ea typeface="msgothic" charset="0"/>
                <a:cs typeface="msgothic" charset="0"/>
              </a:rPr>
              <a:t>Thromboembolic</a:t>
            </a:r>
            <a:r>
              <a:rPr lang="en-GB" sz="2800" b="1" dirty="0">
                <a:solidFill>
                  <a:srgbClr val="FFFF00"/>
                </a:solidFill>
                <a:latin typeface="+mj-lt"/>
                <a:ea typeface="msgothic" charset="0"/>
                <a:cs typeface="msgothic" charset="0"/>
              </a:rPr>
              <a:t> Event Reports With Use of </a:t>
            </a:r>
            <a:r>
              <a:rPr lang="en-GB" sz="2800" b="1" dirty="0" err="1">
                <a:solidFill>
                  <a:srgbClr val="FFFF00"/>
                </a:solidFill>
                <a:latin typeface="+mj-lt"/>
                <a:ea typeface="msgothic" charset="0"/>
                <a:cs typeface="msgothic" charset="0"/>
              </a:rPr>
              <a:t>rFVIIa</a:t>
            </a:r>
            <a:r>
              <a:rPr lang="en-GB" sz="2800" b="1" dirty="0">
                <a:solidFill>
                  <a:srgbClr val="FFFF00"/>
                </a:solidFill>
                <a:latin typeface="+mj-lt"/>
                <a:ea typeface="msgothic" charset="0"/>
                <a:cs typeface="msgothic" charset="0"/>
              </a:rPr>
              <a:t> by Reason for Use</a:t>
            </a:r>
          </a:p>
        </p:txBody>
      </p:sp>
      <p:pic>
        <p:nvPicPr>
          <p:cNvPr id="72707" name="Picture 3"/>
          <p:cNvPicPr>
            <a:picLocks noChangeAspect="1" noChangeArrowheads="1"/>
          </p:cNvPicPr>
          <p:nvPr/>
        </p:nvPicPr>
        <p:blipFill>
          <a:blip r:embed="rId3" cstate="print"/>
          <a:srcRect t="1556" b="12801"/>
          <a:stretch>
            <a:fillRect/>
          </a:stretch>
        </p:blipFill>
        <p:spPr bwMode="auto">
          <a:xfrm>
            <a:off x="2895600" y="1676400"/>
            <a:ext cx="3714750" cy="4576763"/>
          </a:xfrm>
          <a:prstGeom prst="rect">
            <a:avLst/>
          </a:prstGeom>
          <a:noFill/>
          <a:ln w="9525">
            <a:noFill/>
            <a:round/>
            <a:headEnd/>
            <a:tailEnd/>
          </a:ln>
        </p:spPr>
      </p:pic>
      <p:sp>
        <p:nvSpPr>
          <p:cNvPr id="3076" name="Text Box 4"/>
          <p:cNvSpPr txBox="1">
            <a:spLocks noChangeArrowheads="1"/>
          </p:cNvSpPr>
          <p:nvPr/>
        </p:nvSpPr>
        <p:spPr bwMode="auto">
          <a:xfrm>
            <a:off x="152400" y="6400800"/>
            <a:ext cx="7086600" cy="304800"/>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defRPr/>
            </a:pPr>
            <a:r>
              <a:rPr lang="en-GB" sz="1600" b="1" dirty="0">
                <a:solidFill>
                  <a:srgbClr val="FFFF00"/>
                </a:solidFill>
                <a:latin typeface="+mj-lt"/>
                <a:ea typeface="msgothic" charset="0"/>
                <a:cs typeface="msgothic" charset="0"/>
              </a:rPr>
              <a:t>O’Connell, K. A. et al. JAMA 2006;295:293-298</a:t>
            </a:r>
          </a:p>
        </p:txBody>
      </p:sp>
      <p:sp>
        <p:nvSpPr>
          <p:cNvPr id="7" name="Rectangle 6"/>
          <p:cNvSpPr/>
          <p:nvPr/>
        </p:nvSpPr>
        <p:spPr>
          <a:xfrm>
            <a:off x="2895600" y="4724400"/>
            <a:ext cx="37338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1000"/>
            <a:ext cx="8493125" cy="415925"/>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GB" sz="2800" b="1" dirty="0">
                <a:solidFill>
                  <a:srgbClr val="FFFF00"/>
                </a:solidFill>
                <a:latin typeface="+mj-lt"/>
                <a:ea typeface="msgothic" charset="0"/>
                <a:cs typeface="msgothic" charset="0"/>
              </a:rPr>
              <a:t>Time from Factor VII Dose to Thrombus Formation (Adverse Event) </a:t>
            </a:r>
          </a:p>
        </p:txBody>
      </p:sp>
      <p:pic>
        <p:nvPicPr>
          <p:cNvPr id="73731" name="Picture 3"/>
          <p:cNvPicPr>
            <a:picLocks noChangeAspect="1" noChangeArrowheads="1"/>
          </p:cNvPicPr>
          <p:nvPr/>
        </p:nvPicPr>
        <p:blipFill>
          <a:blip r:embed="rId3" cstate="print"/>
          <a:srcRect r="6766"/>
          <a:stretch>
            <a:fillRect/>
          </a:stretch>
        </p:blipFill>
        <p:spPr bwMode="auto">
          <a:xfrm>
            <a:off x="0" y="2286000"/>
            <a:ext cx="8991600" cy="2786063"/>
          </a:xfrm>
          <a:prstGeom prst="rect">
            <a:avLst/>
          </a:prstGeom>
          <a:noFill/>
          <a:ln w="9525">
            <a:noFill/>
            <a:round/>
            <a:headEnd/>
            <a:tailEnd/>
          </a:ln>
        </p:spPr>
      </p:pic>
      <p:sp>
        <p:nvSpPr>
          <p:cNvPr id="3076" name="Text Box 4"/>
          <p:cNvSpPr txBox="1">
            <a:spLocks noChangeArrowheads="1"/>
          </p:cNvSpPr>
          <p:nvPr/>
        </p:nvSpPr>
        <p:spPr bwMode="auto">
          <a:xfrm>
            <a:off x="671513" y="5972175"/>
            <a:ext cx="5348287" cy="276225"/>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defRPr/>
            </a:pPr>
            <a:r>
              <a:rPr lang="en-GB" sz="1600" b="1" dirty="0">
                <a:solidFill>
                  <a:srgbClr val="FFFF00"/>
                </a:solidFill>
                <a:latin typeface="+mj-lt"/>
                <a:ea typeface="msgothic" charset="0"/>
                <a:cs typeface="msgothic" charset="0"/>
              </a:rPr>
              <a:t>O’Connell, K. A. et al. JAMA 2006;295:293-298</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smtClean="0"/>
              <a:t>Tranexamic Acid (TXA)</a:t>
            </a:r>
          </a:p>
        </p:txBody>
      </p:sp>
      <p:sp>
        <p:nvSpPr>
          <p:cNvPr id="74755" name="Content Placeholder 2"/>
          <p:cNvSpPr>
            <a:spLocks noGrp="1"/>
          </p:cNvSpPr>
          <p:nvPr>
            <p:ph idx="1"/>
          </p:nvPr>
        </p:nvSpPr>
        <p:spPr/>
        <p:txBody>
          <a:bodyPr/>
          <a:lstStyle/>
          <a:p>
            <a:r>
              <a:rPr lang="en-US" smtClean="0"/>
              <a:t>Lysine derivative</a:t>
            </a:r>
          </a:p>
          <a:p>
            <a:pPr lvl="1"/>
            <a:r>
              <a:rPr lang="en-US" smtClean="0"/>
              <a:t>Inhibits fibrinolysis by inhibiting plasminogen</a:t>
            </a:r>
          </a:p>
          <a:p>
            <a:r>
              <a:rPr lang="en-US" smtClean="0"/>
              <a:t>Review of 53 studies (n=3836)</a:t>
            </a:r>
          </a:p>
          <a:p>
            <a:pPr lvl="1"/>
            <a:r>
              <a:rPr lang="en-US" smtClean="0"/>
              <a:t>Elective surgery</a:t>
            </a:r>
          </a:p>
          <a:p>
            <a:pPr lvl="1"/>
            <a:r>
              <a:rPr lang="en-US" smtClean="0"/>
              <a:t>Blood transfusion need decreased 39%</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smtClean="0"/>
              <a:t>CRASH-2 Trial on TXA</a:t>
            </a:r>
          </a:p>
        </p:txBody>
      </p:sp>
      <p:sp>
        <p:nvSpPr>
          <p:cNvPr id="75779" name="Content Placeholder 2"/>
          <p:cNvSpPr>
            <a:spLocks noGrp="1"/>
          </p:cNvSpPr>
          <p:nvPr>
            <p:ph idx="1"/>
          </p:nvPr>
        </p:nvSpPr>
        <p:spPr/>
        <p:txBody>
          <a:bodyPr/>
          <a:lstStyle/>
          <a:p>
            <a:r>
              <a:rPr lang="en-US" smtClean="0"/>
              <a:t>RCT, 270 hospitals, 40 countries</a:t>
            </a:r>
          </a:p>
          <a:p>
            <a:r>
              <a:rPr lang="en-US" smtClean="0"/>
              <a:t>N=20,211</a:t>
            </a:r>
          </a:p>
          <a:p>
            <a:r>
              <a:rPr lang="en-US" smtClean="0"/>
              <a:t>INCLUSION: </a:t>
            </a:r>
          </a:p>
          <a:p>
            <a:pPr lvl="1"/>
            <a:r>
              <a:rPr lang="en-US" smtClean="0"/>
              <a:t>At risk for or actual severe hemorrhage</a:t>
            </a:r>
          </a:p>
          <a:p>
            <a:pPr lvl="1"/>
            <a:r>
              <a:rPr lang="en-US" smtClean="0"/>
              <a:t>SBP &lt; 90 or HR &gt; 110</a:t>
            </a:r>
          </a:p>
          <a:p>
            <a:pPr lvl="1"/>
            <a:r>
              <a:rPr lang="en-US" smtClean="0"/>
              <a:t>Within 8 hours of injury</a:t>
            </a:r>
          </a:p>
          <a:p>
            <a:pPr lvl="1"/>
            <a:endParaRPr lang="en-US" smtClean="0"/>
          </a:p>
          <a:p>
            <a:endParaRPr lang="en-US" smtClean="0"/>
          </a:p>
        </p:txBody>
      </p:sp>
      <p:sp>
        <p:nvSpPr>
          <p:cNvPr id="75780" name="TextBox 3"/>
          <p:cNvSpPr txBox="1">
            <a:spLocks noChangeArrowheads="1"/>
          </p:cNvSpPr>
          <p:nvPr/>
        </p:nvSpPr>
        <p:spPr bwMode="auto">
          <a:xfrm>
            <a:off x="381000" y="5715000"/>
            <a:ext cx="4876800" cy="338138"/>
          </a:xfrm>
          <a:prstGeom prst="rect">
            <a:avLst/>
          </a:prstGeom>
          <a:noFill/>
          <a:ln w="9525">
            <a:noFill/>
            <a:miter lim="800000"/>
            <a:headEnd/>
            <a:tailEnd/>
          </a:ln>
        </p:spPr>
        <p:txBody>
          <a:bodyPr>
            <a:spAutoFit/>
          </a:bodyPr>
          <a:lstStyle/>
          <a:p>
            <a:r>
              <a:rPr lang="en-US" sz="1600">
                <a:solidFill>
                  <a:srgbClr val="FFFF00"/>
                </a:solidFill>
              </a:rPr>
              <a:t>Lancet 2010; 376:23-32</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smtClean="0"/>
              <a:t>CRASH-2 Trial Results </a:t>
            </a:r>
          </a:p>
        </p:txBody>
      </p:sp>
      <p:pic>
        <p:nvPicPr>
          <p:cNvPr id="76803" name="Picture 2"/>
          <p:cNvPicPr>
            <a:picLocks noChangeAspect="1" noChangeArrowheads="1"/>
          </p:cNvPicPr>
          <p:nvPr/>
        </p:nvPicPr>
        <p:blipFill>
          <a:blip r:embed="rId3" cstate="print"/>
          <a:srcRect r="14964"/>
          <a:stretch>
            <a:fillRect/>
          </a:stretch>
        </p:blipFill>
        <p:spPr bwMode="auto">
          <a:xfrm>
            <a:off x="228600" y="1752600"/>
            <a:ext cx="8686800" cy="2941638"/>
          </a:xfrm>
          <a:prstGeom prst="rect">
            <a:avLst/>
          </a:prstGeom>
          <a:noFill/>
          <a:ln w="9525">
            <a:noFill/>
            <a:miter lim="800000"/>
            <a:headEnd/>
            <a:tailEnd/>
          </a:ln>
        </p:spPr>
      </p:pic>
      <p:sp>
        <p:nvSpPr>
          <p:cNvPr id="76804" name="TextBox 4"/>
          <p:cNvSpPr txBox="1">
            <a:spLocks noChangeArrowheads="1"/>
          </p:cNvSpPr>
          <p:nvPr/>
        </p:nvSpPr>
        <p:spPr bwMode="auto">
          <a:xfrm>
            <a:off x="381000" y="5715000"/>
            <a:ext cx="4876800" cy="338138"/>
          </a:xfrm>
          <a:prstGeom prst="rect">
            <a:avLst/>
          </a:prstGeom>
          <a:noFill/>
          <a:ln w="9525">
            <a:noFill/>
            <a:miter lim="800000"/>
            <a:headEnd/>
            <a:tailEnd/>
          </a:ln>
        </p:spPr>
        <p:txBody>
          <a:bodyPr>
            <a:spAutoFit/>
          </a:bodyPr>
          <a:lstStyle/>
          <a:p>
            <a:r>
              <a:rPr lang="en-US" sz="1600">
                <a:solidFill>
                  <a:srgbClr val="FFFF00"/>
                </a:solidFill>
              </a:rPr>
              <a:t>Lancet 2010; 376:23-32</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navy253"/>
          <p:cNvPicPr>
            <a:picLocks noChangeAspect="1" noChangeArrowheads="1"/>
          </p:cNvPicPr>
          <p:nvPr/>
        </p:nvPicPr>
        <p:blipFill>
          <a:blip r:embed="rId3" cstate="print">
            <a:lum bright="12000"/>
          </a:blip>
          <a:srcRect/>
          <a:stretch>
            <a:fillRect/>
          </a:stretch>
        </p:blipFill>
        <p:spPr bwMode="auto">
          <a:xfrm>
            <a:off x="1828800" y="1219200"/>
            <a:ext cx="5486400" cy="4048125"/>
          </a:xfrm>
          <a:prstGeom prst="rect">
            <a:avLst/>
          </a:prstGeom>
          <a:noFill/>
        </p:spPr>
      </p:pic>
      <p:sp>
        <p:nvSpPr>
          <p:cNvPr id="6149" name="Rectangle 5"/>
          <p:cNvSpPr>
            <a:spLocks noChangeArrowheads="1"/>
          </p:cNvSpPr>
          <p:nvPr/>
        </p:nvSpPr>
        <p:spPr bwMode="auto">
          <a:xfrm>
            <a:off x="0" y="304800"/>
            <a:ext cx="9144000" cy="641350"/>
          </a:xfrm>
          <a:prstGeom prst="rect">
            <a:avLst/>
          </a:prstGeom>
          <a:noFill/>
          <a:ln w="12700">
            <a:noFill/>
            <a:miter lim="800000"/>
            <a:headEnd type="none" w="sm" len="sm"/>
            <a:tailEnd type="none" w="sm" len="sm"/>
          </a:ln>
          <a:effectLst/>
        </p:spPr>
        <p:txBody>
          <a:bodyPr>
            <a:spAutoFit/>
          </a:bodyPr>
          <a:lstStyle/>
          <a:p>
            <a:pPr algn="ctr" eaLnBrk="0" hangingPunct="0"/>
            <a:r>
              <a:rPr lang="en-US" sz="3600" b="1" dirty="0" smtClean="0">
                <a:solidFill>
                  <a:srgbClr val="FAFD00"/>
                </a:solidFill>
              </a:rPr>
              <a:t>Damage </a:t>
            </a:r>
            <a:r>
              <a:rPr lang="en-US" sz="3600" b="1" dirty="0">
                <a:solidFill>
                  <a:srgbClr val="FAFD00"/>
                </a:solidFill>
              </a:rPr>
              <a:t>Control</a:t>
            </a:r>
            <a:endParaRPr lang="en-US" sz="3600" b="1" dirty="0">
              <a:solidFill>
                <a:srgbClr val="FFFFFF"/>
              </a:solidFill>
              <a:latin typeface="Times New Roman" pitchFamily="18" charset="0"/>
            </a:endParaRPr>
          </a:p>
        </p:txBody>
      </p:sp>
      <p:sp>
        <p:nvSpPr>
          <p:cNvPr id="6150" name="Rectangle 6"/>
          <p:cNvSpPr>
            <a:spLocks noChangeArrowheads="1"/>
          </p:cNvSpPr>
          <p:nvPr/>
        </p:nvSpPr>
        <p:spPr bwMode="auto">
          <a:xfrm>
            <a:off x="0" y="5559425"/>
            <a:ext cx="9144000" cy="1066800"/>
          </a:xfrm>
          <a:prstGeom prst="rect">
            <a:avLst/>
          </a:prstGeom>
          <a:noFill/>
          <a:ln w="12700">
            <a:noFill/>
            <a:miter lim="800000"/>
            <a:headEnd type="none" w="sm" len="sm"/>
            <a:tailEnd type="none" w="sm" len="sm"/>
          </a:ln>
          <a:effectLst/>
        </p:spPr>
        <p:txBody>
          <a:bodyPr>
            <a:spAutoFit/>
          </a:bodyPr>
          <a:lstStyle/>
          <a:p>
            <a:pPr algn="ctr" eaLnBrk="0" hangingPunct="0"/>
            <a:r>
              <a:rPr lang="en-US" sz="3200" b="1">
                <a:solidFill>
                  <a:srgbClr val="FFFFFF"/>
                </a:solidFill>
              </a:rPr>
              <a:t>Wrapping and plugging of damaged</a:t>
            </a:r>
            <a:br>
              <a:rPr lang="en-US" sz="3200" b="1">
                <a:solidFill>
                  <a:srgbClr val="FFFFFF"/>
                </a:solidFill>
              </a:rPr>
            </a:br>
            <a:r>
              <a:rPr lang="en-US" sz="3200" b="1">
                <a:solidFill>
                  <a:srgbClr val="FFFFFF"/>
                </a:solidFill>
              </a:rPr>
              <a:t>propeller shaft</a:t>
            </a:r>
            <a:endParaRPr lang="en-US" sz="3600" b="1">
              <a:solidFill>
                <a:srgbClr val="FFFFFF"/>
              </a:solidFill>
              <a:latin typeface="Times New Roman" pitchFamily="18" charset="0"/>
            </a:endParaRPr>
          </a:p>
        </p:txBody>
      </p:sp>
    </p:spTree>
    <p:extLst>
      <p:ext uri="{BB962C8B-B14F-4D97-AF65-F5344CB8AC3E}">
        <p14:creationId xmlns:p14="http://schemas.microsoft.com/office/powerpoint/2010/main" val="314849952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smtClean="0"/>
              <a:t>CRASH-2 Trial Results</a:t>
            </a:r>
          </a:p>
        </p:txBody>
      </p:sp>
      <p:graphicFrame>
        <p:nvGraphicFramePr>
          <p:cNvPr id="4" name="Content Placeholder 3"/>
          <p:cNvGraphicFramePr>
            <a:graphicFrameLocks noGrp="1"/>
          </p:cNvGraphicFramePr>
          <p:nvPr>
            <p:ph idx="1"/>
          </p:nvPr>
        </p:nvGraphicFramePr>
        <p:xfrm>
          <a:off x="685800" y="1981200"/>
          <a:ext cx="7772400" cy="2286000"/>
        </p:xfrm>
        <a:graphic>
          <a:graphicData uri="http://schemas.openxmlformats.org/drawingml/2006/table">
            <a:tbl>
              <a:tblPr firstRow="1" bandRow="1">
                <a:tableStyleId>{073A0DAA-6AF3-43AB-8588-CEC1D06C72B9}</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370840">
                <a:tc gridSpan="3">
                  <a:txBody>
                    <a:bodyPr/>
                    <a:lstStyle/>
                    <a:p>
                      <a:pPr algn="ctr"/>
                      <a:r>
                        <a:rPr lang="en-US" sz="2400" dirty="0" smtClean="0"/>
                        <a:t>MORTALITY FROM</a:t>
                      </a:r>
                      <a:r>
                        <a:rPr lang="en-US" sz="2400" baseline="0" dirty="0" smtClean="0"/>
                        <a:t> HEMORRHAGE</a:t>
                      </a:r>
                      <a:endParaRPr lang="en-US" sz="2400"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r>
                        <a:rPr lang="en-US" sz="2400" b="1" dirty="0" smtClean="0"/>
                        <a:t>Time</a:t>
                      </a:r>
                      <a:endParaRPr lang="en-US" sz="2400" b="1" dirty="0"/>
                    </a:p>
                  </a:txBody>
                  <a:tcPr/>
                </a:tc>
                <a:tc>
                  <a:txBody>
                    <a:bodyPr/>
                    <a:lstStyle/>
                    <a:p>
                      <a:pPr algn="ctr"/>
                      <a:r>
                        <a:rPr lang="en-US" sz="2400" b="1" dirty="0" err="1" smtClean="0"/>
                        <a:t>TXA</a:t>
                      </a:r>
                      <a:endParaRPr lang="en-US" sz="2400" b="1" dirty="0"/>
                    </a:p>
                  </a:txBody>
                  <a:tcPr/>
                </a:tc>
                <a:tc>
                  <a:txBody>
                    <a:bodyPr/>
                    <a:lstStyle/>
                    <a:p>
                      <a:pPr algn="ctr"/>
                      <a:r>
                        <a:rPr lang="en-US" sz="2400" b="1" dirty="0" smtClean="0"/>
                        <a:t>Placebo</a:t>
                      </a:r>
                      <a:endParaRPr lang="en-US" sz="2400" b="1" dirty="0"/>
                    </a:p>
                  </a:txBody>
                  <a:tcPr/>
                </a:tc>
                <a:extLst>
                  <a:ext uri="{0D108BD9-81ED-4DB2-BD59-A6C34878D82A}">
                    <a16:rowId xmlns:a16="http://schemas.microsoft.com/office/drawing/2014/main" val="10001"/>
                  </a:ext>
                </a:extLst>
              </a:tr>
              <a:tr h="370840">
                <a:tc>
                  <a:txBody>
                    <a:bodyPr/>
                    <a:lstStyle/>
                    <a:p>
                      <a:pPr algn="ctr"/>
                      <a:r>
                        <a:rPr lang="en-US" sz="2400" dirty="0" smtClean="0"/>
                        <a:t>&lt; 1 hr from injury</a:t>
                      </a:r>
                      <a:endParaRPr lang="en-US" sz="2400" dirty="0"/>
                    </a:p>
                  </a:txBody>
                  <a:tcPr/>
                </a:tc>
                <a:tc>
                  <a:txBody>
                    <a:bodyPr/>
                    <a:lstStyle/>
                    <a:p>
                      <a:pPr algn="ctr"/>
                      <a:r>
                        <a:rPr lang="en-US" sz="2400" dirty="0" smtClean="0"/>
                        <a:t>5.3%</a:t>
                      </a:r>
                      <a:endParaRPr lang="en-US" sz="2400" dirty="0"/>
                    </a:p>
                  </a:txBody>
                  <a:tcPr/>
                </a:tc>
                <a:tc>
                  <a:txBody>
                    <a:bodyPr/>
                    <a:lstStyle/>
                    <a:p>
                      <a:pPr algn="ctr"/>
                      <a:r>
                        <a:rPr lang="en-US" sz="2400" dirty="0" smtClean="0"/>
                        <a:t>7.7%</a:t>
                      </a:r>
                      <a:endParaRPr lang="en-US" sz="2400" dirty="0"/>
                    </a:p>
                  </a:txBody>
                  <a:tcPr/>
                </a:tc>
                <a:extLst>
                  <a:ext uri="{0D108BD9-81ED-4DB2-BD59-A6C34878D82A}">
                    <a16:rowId xmlns:a16="http://schemas.microsoft.com/office/drawing/2014/main" val="10002"/>
                  </a:ext>
                </a:extLst>
              </a:tr>
              <a:tr h="370840">
                <a:tc>
                  <a:txBody>
                    <a:bodyPr/>
                    <a:lstStyle/>
                    <a:p>
                      <a:pPr algn="ctr"/>
                      <a:r>
                        <a:rPr lang="en-US" sz="2400" dirty="0" smtClean="0"/>
                        <a:t>1-3 hr</a:t>
                      </a:r>
                      <a:r>
                        <a:rPr lang="en-US" sz="2400" baseline="0" dirty="0" smtClean="0"/>
                        <a:t> from injury</a:t>
                      </a:r>
                      <a:endParaRPr lang="en-US" sz="2400" dirty="0"/>
                    </a:p>
                  </a:txBody>
                  <a:tcPr/>
                </a:tc>
                <a:tc>
                  <a:txBody>
                    <a:bodyPr/>
                    <a:lstStyle/>
                    <a:p>
                      <a:pPr algn="ctr"/>
                      <a:r>
                        <a:rPr lang="en-US" sz="2400" dirty="0" smtClean="0"/>
                        <a:t>4.8%</a:t>
                      </a:r>
                      <a:endParaRPr lang="en-US" sz="2400" dirty="0"/>
                    </a:p>
                  </a:txBody>
                  <a:tcPr/>
                </a:tc>
                <a:tc>
                  <a:txBody>
                    <a:bodyPr/>
                    <a:lstStyle/>
                    <a:p>
                      <a:pPr algn="ctr"/>
                      <a:r>
                        <a:rPr lang="en-US" sz="2400" dirty="0" smtClean="0"/>
                        <a:t>6.1%</a:t>
                      </a:r>
                      <a:endParaRPr lang="en-US" sz="2400" dirty="0"/>
                    </a:p>
                  </a:txBody>
                  <a:tcPr/>
                </a:tc>
                <a:extLst>
                  <a:ext uri="{0D108BD9-81ED-4DB2-BD59-A6C34878D82A}">
                    <a16:rowId xmlns:a16="http://schemas.microsoft.com/office/drawing/2014/main" val="10003"/>
                  </a:ext>
                </a:extLst>
              </a:tr>
              <a:tr h="370840">
                <a:tc>
                  <a:txBody>
                    <a:bodyPr/>
                    <a:lstStyle/>
                    <a:p>
                      <a:pPr algn="ctr"/>
                      <a:r>
                        <a:rPr lang="en-US" sz="2400" dirty="0" smtClean="0"/>
                        <a:t>3-8 hr from injury</a:t>
                      </a:r>
                      <a:endParaRPr lang="en-US" sz="2400" dirty="0"/>
                    </a:p>
                  </a:txBody>
                  <a:tcPr/>
                </a:tc>
                <a:tc>
                  <a:txBody>
                    <a:bodyPr/>
                    <a:lstStyle/>
                    <a:p>
                      <a:pPr algn="ctr"/>
                      <a:r>
                        <a:rPr lang="en-US" sz="2400" dirty="0" smtClean="0"/>
                        <a:t>4.4%</a:t>
                      </a:r>
                      <a:endParaRPr lang="en-US" sz="2400" dirty="0"/>
                    </a:p>
                  </a:txBody>
                  <a:tcPr/>
                </a:tc>
                <a:tc>
                  <a:txBody>
                    <a:bodyPr/>
                    <a:lstStyle/>
                    <a:p>
                      <a:pPr algn="ctr"/>
                      <a:r>
                        <a:rPr lang="en-US" sz="2400" dirty="0" smtClean="0"/>
                        <a:t>3.1%</a:t>
                      </a:r>
                      <a:endParaRPr lang="en-US" sz="2400" dirty="0"/>
                    </a:p>
                  </a:txBody>
                  <a:tcPr/>
                </a:tc>
                <a:extLst>
                  <a:ext uri="{0D108BD9-81ED-4DB2-BD59-A6C34878D82A}">
                    <a16:rowId xmlns:a16="http://schemas.microsoft.com/office/drawing/2014/main" val="10004"/>
                  </a:ext>
                </a:extLst>
              </a:tr>
            </a:tbl>
          </a:graphicData>
        </a:graphic>
      </p:graphicFrame>
      <p:sp>
        <p:nvSpPr>
          <p:cNvPr id="77851" name="TextBox 4"/>
          <p:cNvSpPr txBox="1">
            <a:spLocks noChangeArrowheads="1"/>
          </p:cNvSpPr>
          <p:nvPr/>
        </p:nvSpPr>
        <p:spPr bwMode="auto">
          <a:xfrm>
            <a:off x="533400" y="5181600"/>
            <a:ext cx="5105400" cy="338138"/>
          </a:xfrm>
          <a:prstGeom prst="rect">
            <a:avLst/>
          </a:prstGeom>
          <a:noFill/>
          <a:ln w="9525">
            <a:noFill/>
            <a:miter lim="800000"/>
            <a:headEnd/>
            <a:tailEnd/>
          </a:ln>
        </p:spPr>
        <p:txBody>
          <a:bodyPr>
            <a:spAutoFit/>
          </a:bodyPr>
          <a:lstStyle/>
          <a:p>
            <a:r>
              <a:rPr lang="en-US" sz="1600">
                <a:solidFill>
                  <a:srgbClr val="FFFF00"/>
                </a:solidFill>
              </a:rPr>
              <a:t>Lancet 2011; 377:1096-1101</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349"/>
            <a:ext cx="7772400" cy="1143000"/>
          </a:xfrm>
        </p:spPr>
        <p:txBody>
          <a:bodyPr/>
          <a:lstStyle/>
          <a:p>
            <a:r>
              <a:rPr lang="en-US" dirty="0" err="1" smtClean="0"/>
              <a:t>MATTERs</a:t>
            </a:r>
            <a:r>
              <a:rPr lang="en-US" dirty="0" smtClean="0"/>
              <a:t> Trial</a:t>
            </a:r>
            <a:endParaRPr lang="en-US" dirty="0"/>
          </a:p>
        </p:txBody>
      </p:sp>
      <p:pic>
        <p:nvPicPr>
          <p:cNvPr id="4" name="Picture 3"/>
          <p:cNvPicPr>
            <a:picLocks noChangeAspect="1"/>
          </p:cNvPicPr>
          <p:nvPr/>
        </p:nvPicPr>
        <p:blipFill rotWithShape="1">
          <a:blip r:embed="rId3"/>
          <a:srcRect b="2070"/>
          <a:stretch/>
        </p:blipFill>
        <p:spPr>
          <a:xfrm>
            <a:off x="762000" y="998555"/>
            <a:ext cx="6346876" cy="5783245"/>
          </a:xfrm>
          <a:prstGeom prst="rect">
            <a:avLst/>
          </a:prstGeom>
        </p:spPr>
      </p:pic>
      <p:cxnSp>
        <p:nvCxnSpPr>
          <p:cNvPr id="6" name="Straight Connector 5"/>
          <p:cNvCxnSpPr/>
          <p:nvPr/>
        </p:nvCxnSpPr>
        <p:spPr>
          <a:xfrm>
            <a:off x="4191000" y="6248400"/>
            <a:ext cx="106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196799" y="4419600"/>
            <a:ext cx="1752600" cy="738664"/>
          </a:xfrm>
          <a:prstGeom prst="rect">
            <a:avLst/>
          </a:prstGeom>
          <a:noFill/>
        </p:spPr>
        <p:txBody>
          <a:bodyPr wrap="square" rtlCol="0">
            <a:spAutoFit/>
          </a:bodyPr>
          <a:lstStyle/>
          <a:p>
            <a:r>
              <a:rPr lang="en-US" sz="1400" dirty="0" smtClean="0">
                <a:solidFill>
                  <a:srgbClr val="FFFF00"/>
                </a:solidFill>
              </a:rPr>
              <a:t>Morrison et al. </a:t>
            </a:r>
          </a:p>
          <a:p>
            <a:r>
              <a:rPr lang="en-US" sz="1400" dirty="0" smtClean="0">
                <a:solidFill>
                  <a:srgbClr val="FFFF00"/>
                </a:solidFill>
              </a:rPr>
              <a:t>Arch Surg. 2012; 14(7):113-9</a:t>
            </a:r>
            <a:endParaRPr lang="en-US" sz="1400" dirty="0">
              <a:solidFill>
                <a:srgbClr val="FFFF00"/>
              </a:solidFill>
            </a:endParaRPr>
          </a:p>
        </p:txBody>
      </p:sp>
    </p:spTree>
    <p:extLst>
      <p:ext uri="{BB962C8B-B14F-4D97-AF65-F5344CB8AC3E}">
        <p14:creationId xmlns:p14="http://schemas.microsoft.com/office/powerpoint/2010/main" val="4089136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796"/>
            <a:ext cx="7772400" cy="1143000"/>
          </a:xfrm>
        </p:spPr>
        <p:txBody>
          <a:bodyPr/>
          <a:lstStyle/>
          <a:p>
            <a:r>
              <a:rPr lang="en-US" dirty="0" err="1" smtClean="0"/>
              <a:t>MATTERs</a:t>
            </a:r>
            <a:r>
              <a:rPr lang="en-US" dirty="0" smtClean="0"/>
              <a:t> Trial</a:t>
            </a:r>
            <a:endParaRPr lang="en-US" dirty="0"/>
          </a:p>
        </p:txBody>
      </p:sp>
      <p:pic>
        <p:nvPicPr>
          <p:cNvPr id="4" name="Picture 3"/>
          <p:cNvPicPr>
            <a:picLocks noChangeAspect="1"/>
          </p:cNvPicPr>
          <p:nvPr/>
        </p:nvPicPr>
        <p:blipFill>
          <a:blip r:embed="rId2"/>
          <a:stretch>
            <a:fillRect/>
          </a:stretch>
        </p:blipFill>
        <p:spPr>
          <a:xfrm>
            <a:off x="914400" y="1174821"/>
            <a:ext cx="6143776" cy="5530780"/>
          </a:xfrm>
          <a:prstGeom prst="rect">
            <a:avLst/>
          </a:prstGeom>
        </p:spPr>
      </p:pic>
      <p:cxnSp>
        <p:nvCxnSpPr>
          <p:cNvPr id="6" name="Straight Connector 5"/>
          <p:cNvCxnSpPr/>
          <p:nvPr/>
        </p:nvCxnSpPr>
        <p:spPr>
          <a:xfrm>
            <a:off x="4114800" y="6324600"/>
            <a:ext cx="1981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196799" y="4419600"/>
            <a:ext cx="1752600" cy="738664"/>
          </a:xfrm>
          <a:prstGeom prst="rect">
            <a:avLst/>
          </a:prstGeom>
          <a:noFill/>
        </p:spPr>
        <p:txBody>
          <a:bodyPr wrap="square" rtlCol="0">
            <a:spAutoFit/>
          </a:bodyPr>
          <a:lstStyle/>
          <a:p>
            <a:r>
              <a:rPr lang="en-US" sz="1400" dirty="0" smtClean="0">
                <a:solidFill>
                  <a:srgbClr val="FFFF00"/>
                </a:solidFill>
              </a:rPr>
              <a:t>Morrison et al. </a:t>
            </a:r>
          </a:p>
          <a:p>
            <a:r>
              <a:rPr lang="en-US" sz="1400" dirty="0" smtClean="0">
                <a:solidFill>
                  <a:srgbClr val="FFFF00"/>
                </a:solidFill>
              </a:rPr>
              <a:t>Arch Surg. 2012; 14(7):113-9</a:t>
            </a:r>
            <a:endParaRPr lang="en-US" sz="1400" dirty="0">
              <a:solidFill>
                <a:srgbClr val="FFFF00"/>
              </a:solidFill>
            </a:endParaRPr>
          </a:p>
        </p:txBody>
      </p:sp>
    </p:spTree>
    <p:extLst>
      <p:ext uri="{BB962C8B-B14F-4D97-AF65-F5344CB8AC3E}">
        <p14:creationId xmlns:p14="http://schemas.microsoft.com/office/powerpoint/2010/main" val="1738559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err="1" smtClean="0"/>
              <a:t>MATTERs</a:t>
            </a:r>
            <a:r>
              <a:rPr lang="en-US" dirty="0" smtClean="0"/>
              <a:t> II Trial</a:t>
            </a:r>
            <a:endParaRPr lang="en-US" dirty="0"/>
          </a:p>
        </p:txBody>
      </p:sp>
      <p:pic>
        <p:nvPicPr>
          <p:cNvPr id="4" name="Picture 3"/>
          <p:cNvPicPr>
            <a:picLocks noChangeAspect="1"/>
          </p:cNvPicPr>
          <p:nvPr/>
        </p:nvPicPr>
        <p:blipFill>
          <a:blip r:embed="rId2"/>
          <a:stretch>
            <a:fillRect/>
          </a:stretch>
        </p:blipFill>
        <p:spPr>
          <a:xfrm>
            <a:off x="1295400" y="1157583"/>
            <a:ext cx="5135892" cy="5721351"/>
          </a:xfrm>
          <a:prstGeom prst="rect">
            <a:avLst/>
          </a:prstGeom>
        </p:spPr>
      </p:pic>
      <p:sp>
        <p:nvSpPr>
          <p:cNvPr id="5" name="TextBox 4"/>
          <p:cNvSpPr txBox="1"/>
          <p:nvPr/>
        </p:nvSpPr>
        <p:spPr>
          <a:xfrm>
            <a:off x="6888145" y="4495800"/>
            <a:ext cx="1600200" cy="738664"/>
          </a:xfrm>
          <a:prstGeom prst="rect">
            <a:avLst/>
          </a:prstGeom>
          <a:noFill/>
        </p:spPr>
        <p:txBody>
          <a:bodyPr wrap="square" rtlCol="0">
            <a:spAutoFit/>
          </a:bodyPr>
          <a:lstStyle/>
          <a:p>
            <a:r>
              <a:rPr lang="en-US" sz="1400" dirty="0" smtClean="0">
                <a:solidFill>
                  <a:srgbClr val="FFFF00"/>
                </a:solidFill>
              </a:rPr>
              <a:t>Morrison et al </a:t>
            </a:r>
            <a:r>
              <a:rPr lang="en-US" sz="1400" dirty="0" err="1" smtClean="0">
                <a:solidFill>
                  <a:srgbClr val="FFFF00"/>
                </a:solidFill>
              </a:rPr>
              <a:t>JAMA</a:t>
            </a:r>
            <a:r>
              <a:rPr lang="en-US" sz="1400" dirty="0" smtClean="0">
                <a:solidFill>
                  <a:srgbClr val="FFFF00"/>
                </a:solidFill>
              </a:rPr>
              <a:t> Surg. 2013; 148(3):218-225</a:t>
            </a:r>
            <a:endParaRPr lang="en-US" sz="1400" dirty="0">
              <a:solidFill>
                <a:srgbClr val="FFFF00"/>
              </a:solidFill>
            </a:endParaRPr>
          </a:p>
        </p:txBody>
      </p:sp>
    </p:spTree>
    <p:extLst>
      <p:ext uri="{BB962C8B-B14F-4D97-AF65-F5344CB8AC3E}">
        <p14:creationId xmlns:p14="http://schemas.microsoft.com/office/powerpoint/2010/main" val="130327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Fluid Type??</a:t>
            </a:r>
            <a:endParaRPr lang="en-US" dirty="0"/>
          </a:p>
        </p:txBody>
      </p:sp>
      <p:sp>
        <p:nvSpPr>
          <p:cNvPr id="3" name="Content Placeholder 2"/>
          <p:cNvSpPr>
            <a:spLocks noGrp="1"/>
          </p:cNvSpPr>
          <p:nvPr>
            <p:ph idx="1"/>
          </p:nvPr>
        </p:nvSpPr>
        <p:spPr/>
        <p:txBody>
          <a:bodyPr/>
          <a:lstStyle/>
          <a:p>
            <a:r>
              <a:rPr lang="en-US" dirty="0" smtClean="0"/>
              <a:t>Isotonic (saline, LR, </a:t>
            </a:r>
            <a:r>
              <a:rPr lang="en-US" dirty="0" err="1" smtClean="0"/>
              <a:t>plasmasol</a:t>
            </a:r>
            <a:r>
              <a:rPr lang="en-US" dirty="0" smtClean="0"/>
              <a:t>, </a:t>
            </a:r>
            <a:r>
              <a:rPr lang="en-US" dirty="0" err="1" smtClean="0"/>
              <a:t>etc</a:t>
            </a:r>
            <a:r>
              <a:rPr lang="en-US" dirty="0" smtClean="0"/>
              <a:t>)</a:t>
            </a:r>
          </a:p>
          <a:p>
            <a:r>
              <a:rPr lang="en-US" dirty="0" smtClean="0"/>
              <a:t>Hypertonic (3%, 7%, 23%)</a:t>
            </a:r>
          </a:p>
          <a:p>
            <a:r>
              <a:rPr lang="en-US" dirty="0" smtClean="0"/>
              <a:t>Synthetic colloid (</a:t>
            </a:r>
            <a:r>
              <a:rPr lang="en-US" dirty="0" err="1" smtClean="0"/>
              <a:t>Hextend</a:t>
            </a:r>
            <a:r>
              <a:rPr lang="en-US" dirty="0" smtClean="0"/>
              <a:t>)</a:t>
            </a:r>
          </a:p>
          <a:p>
            <a:r>
              <a:rPr lang="en-US" dirty="0" smtClean="0"/>
              <a:t>Blood/Plasma</a:t>
            </a:r>
            <a:endParaRPr lang="en-US" dirty="0"/>
          </a:p>
        </p:txBody>
      </p:sp>
    </p:spTree>
    <p:extLst>
      <p:ext uri="{BB962C8B-B14F-4D97-AF65-F5344CB8AC3E}">
        <p14:creationId xmlns:p14="http://schemas.microsoft.com/office/powerpoint/2010/main" val="622101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Hypertonic Saline</a:t>
            </a:r>
            <a:endParaRPr lang="en-US" dirty="0"/>
          </a:p>
        </p:txBody>
      </p:sp>
      <p:sp>
        <p:nvSpPr>
          <p:cNvPr id="3" name="Content Placeholder 2"/>
          <p:cNvSpPr>
            <a:spLocks noGrp="1"/>
          </p:cNvSpPr>
          <p:nvPr>
            <p:ph idx="1"/>
          </p:nvPr>
        </p:nvSpPr>
        <p:spPr/>
        <p:txBody>
          <a:bodyPr/>
          <a:lstStyle/>
          <a:p>
            <a:r>
              <a:rPr lang="en-US" dirty="0" smtClean="0"/>
              <a:t>Potent intravascular volume expander</a:t>
            </a:r>
          </a:p>
          <a:p>
            <a:r>
              <a:rPr lang="en-US" dirty="0" smtClean="0"/>
              <a:t>Anti-inflammatory</a:t>
            </a:r>
          </a:p>
          <a:p>
            <a:r>
              <a:rPr lang="en-US" dirty="0" smtClean="0"/>
              <a:t>No difference in mortality in 3 prehospital RCTs</a:t>
            </a:r>
          </a:p>
          <a:p>
            <a:pPr lvl="1"/>
            <a:r>
              <a:rPr lang="en-US" dirty="0" smtClean="0"/>
              <a:t>Increases SBP significantly (risk of recurrent bleeding?)</a:t>
            </a:r>
          </a:p>
          <a:p>
            <a:pPr lvl="1"/>
            <a:r>
              <a:rPr lang="en-US" dirty="0" smtClean="0"/>
              <a:t>Increases serum Na significantly but transiently</a:t>
            </a:r>
            <a:endParaRPr lang="en-US" dirty="0"/>
          </a:p>
        </p:txBody>
      </p:sp>
    </p:spTree>
    <p:extLst>
      <p:ext uri="{BB962C8B-B14F-4D97-AF65-F5344CB8AC3E}">
        <p14:creationId xmlns:p14="http://schemas.microsoft.com/office/powerpoint/2010/main" val="942331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Synthetic Colloids</a:t>
            </a:r>
            <a:endParaRPr lang="en-US" dirty="0"/>
          </a:p>
        </p:txBody>
      </p:sp>
      <p:sp>
        <p:nvSpPr>
          <p:cNvPr id="3" name="Content Placeholder 2"/>
          <p:cNvSpPr>
            <a:spLocks noGrp="1"/>
          </p:cNvSpPr>
          <p:nvPr>
            <p:ph idx="1"/>
          </p:nvPr>
        </p:nvSpPr>
        <p:spPr/>
        <p:txBody>
          <a:bodyPr/>
          <a:lstStyle/>
          <a:p>
            <a:r>
              <a:rPr lang="en-US" dirty="0" smtClean="0"/>
              <a:t>Starches and gelatins:</a:t>
            </a:r>
          </a:p>
          <a:p>
            <a:pPr lvl="1"/>
            <a:r>
              <a:rPr lang="en-US" dirty="0" smtClean="0"/>
              <a:t>Tend to stay intravascular for a longer time than crystalloids</a:t>
            </a:r>
          </a:p>
          <a:p>
            <a:pPr lvl="1"/>
            <a:r>
              <a:rPr lang="en-US" dirty="0" smtClean="0"/>
              <a:t>Results in osmotic gradient that moves fluid into the intravascular space</a:t>
            </a:r>
          </a:p>
          <a:p>
            <a:pPr lvl="2"/>
            <a:r>
              <a:rPr lang="en-US" sz="2800" dirty="0" smtClean="0">
                <a:solidFill>
                  <a:srgbClr val="FFFF00"/>
                </a:solidFill>
              </a:rPr>
              <a:t>1 part colloids ≈ 3 parts crystalloid</a:t>
            </a:r>
            <a:endParaRPr lang="en-US" sz="2800" dirty="0">
              <a:solidFill>
                <a:srgbClr val="FFFF00"/>
              </a:solidFill>
            </a:endParaRPr>
          </a:p>
        </p:txBody>
      </p:sp>
    </p:spTree>
    <p:extLst>
      <p:ext uri="{BB962C8B-B14F-4D97-AF65-F5344CB8AC3E}">
        <p14:creationId xmlns:p14="http://schemas.microsoft.com/office/powerpoint/2010/main" val="1003383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0592" t="66059" r="27204" b="8722"/>
          <a:stretch/>
        </p:blipFill>
        <p:spPr bwMode="auto">
          <a:xfrm>
            <a:off x="1524000" y="1905000"/>
            <a:ext cx="6033598" cy="3783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normAutofit fontScale="90000"/>
          </a:bodyPr>
          <a:lstStyle/>
          <a:p>
            <a:r>
              <a:rPr lang="en-US" dirty="0" smtClean="0"/>
              <a:t>Synthetic Colloids for Initial Resuscitation</a:t>
            </a:r>
            <a:endParaRPr lang="en-US" dirty="0"/>
          </a:p>
        </p:txBody>
      </p:sp>
      <p:sp>
        <p:nvSpPr>
          <p:cNvPr id="5" name="TextBox 4"/>
          <p:cNvSpPr txBox="1"/>
          <p:nvPr/>
        </p:nvSpPr>
        <p:spPr>
          <a:xfrm>
            <a:off x="762000" y="5867400"/>
            <a:ext cx="5181600" cy="461665"/>
          </a:xfrm>
          <a:prstGeom prst="rect">
            <a:avLst/>
          </a:prstGeom>
          <a:noFill/>
        </p:spPr>
        <p:txBody>
          <a:bodyPr wrap="square" rtlCol="0">
            <a:spAutoFit/>
          </a:bodyPr>
          <a:lstStyle/>
          <a:p>
            <a:r>
              <a:rPr lang="en-US" sz="2400" dirty="0" smtClean="0">
                <a:solidFill>
                  <a:schemeClr val="bg1"/>
                </a:solidFill>
              </a:rPr>
              <a:t>J Am </a:t>
            </a:r>
            <a:r>
              <a:rPr lang="en-US" sz="2400" dirty="0" err="1" smtClean="0">
                <a:solidFill>
                  <a:schemeClr val="bg1"/>
                </a:solidFill>
              </a:rPr>
              <a:t>Coll</a:t>
            </a:r>
            <a:r>
              <a:rPr lang="en-US" sz="2400" dirty="0" smtClean="0">
                <a:solidFill>
                  <a:schemeClr val="bg1"/>
                </a:solidFill>
              </a:rPr>
              <a:t> </a:t>
            </a:r>
            <a:r>
              <a:rPr lang="en-US" sz="2400" dirty="0" err="1" smtClean="0">
                <a:solidFill>
                  <a:schemeClr val="bg1"/>
                </a:solidFill>
              </a:rPr>
              <a:t>Surg</a:t>
            </a:r>
            <a:r>
              <a:rPr lang="en-US" sz="2400" dirty="0">
                <a:solidFill>
                  <a:schemeClr val="bg1"/>
                </a:solidFill>
              </a:rPr>
              <a:t> </a:t>
            </a:r>
            <a:r>
              <a:rPr lang="en-US" sz="2400" dirty="0" smtClean="0">
                <a:solidFill>
                  <a:schemeClr val="bg1"/>
                </a:solidFill>
              </a:rPr>
              <a:t>2010; 210:870-882</a:t>
            </a:r>
            <a:endParaRPr lang="en-US" sz="2400" dirty="0">
              <a:solidFill>
                <a:schemeClr val="bg1"/>
              </a:solidFill>
            </a:endParaRPr>
          </a:p>
        </p:txBody>
      </p:sp>
    </p:spTree>
    <p:extLst>
      <p:ext uri="{BB962C8B-B14F-4D97-AF65-F5344CB8AC3E}">
        <p14:creationId xmlns:p14="http://schemas.microsoft.com/office/powerpoint/2010/main" val="1020481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Morbidity With Prolonged Use</a:t>
            </a:r>
            <a:endParaRPr lang="en-US" dirty="0"/>
          </a:p>
        </p:txBody>
      </p:sp>
      <p:sp>
        <p:nvSpPr>
          <p:cNvPr id="3" name="Content Placeholder 2"/>
          <p:cNvSpPr>
            <a:spLocks noGrp="1"/>
          </p:cNvSpPr>
          <p:nvPr>
            <p:ph idx="1"/>
          </p:nvPr>
        </p:nvSpPr>
        <p:spPr/>
        <p:txBody>
          <a:bodyPr>
            <a:normAutofit/>
          </a:bodyPr>
          <a:lstStyle/>
          <a:p>
            <a:r>
              <a:rPr lang="en-US" dirty="0" smtClean="0"/>
              <a:t>A retrospective </a:t>
            </a:r>
            <a:r>
              <a:rPr lang="en-US" dirty="0"/>
              <a:t>study of trauma patients (N=2225), 22% (N=497) of whom received HES 450/0.7 as part of their fluid resuscitation regimen found increased risk of </a:t>
            </a:r>
            <a:r>
              <a:rPr lang="en-US" b="1" dirty="0">
                <a:solidFill>
                  <a:srgbClr val="FFFF00"/>
                </a:solidFill>
              </a:rPr>
              <a:t>acute kidney injury </a:t>
            </a:r>
            <a:r>
              <a:rPr lang="en-US" dirty="0"/>
              <a:t>(RR 1.73</a:t>
            </a:r>
            <a:r>
              <a:rPr lang="en-US" dirty="0" smtClean="0"/>
              <a:t>) and </a:t>
            </a:r>
            <a:r>
              <a:rPr lang="en-US" dirty="0"/>
              <a:t>increased </a:t>
            </a:r>
            <a:r>
              <a:rPr lang="en-US" b="1" dirty="0">
                <a:solidFill>
                  <a:srgbClr val="FFFF00"/>
                </a:solidFill>
              </a:rPr>
              <a:t>mortality</a:t>
            </a:r>
            <a:r>
              <a:rPr lang="en-US" dirty="0"/>
              <a:t> (RR 1.84</a:t>
            </a:r>
            <a:r>
              <a:rPr lang="en-US" dirty="0" smtClean="0"/>
              <a:t>).  </a:t>
            </a:r>
            <a:endParaRPr lang="en-US" dirty="0"/>
          </a:p>
          <a:p>
            <a:endParaRPr lang="en-US" dirty="0"/>
          </a:p>
        </p:txBody>
      </p:sp>
    </p:spTree>
    <p:extLst>
      <p:ext uri="{BB962C8B-B14F-4D97-AF65-F5344CB8AC3E}">
        <p14:creationId xmlns:p14="http://schemas.microsoft.com/office/powerpoint/2010/main" val="4044587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FDA Warning</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Significant risk of renal failure and death noted in patients with sepsis</a:t>
            </a:r>
          </a:p>
          <a:p>
            <a:pPr lvl="1"/>
            <a:r>
              <a:rPr lang="en-US" dirty="0" smtClean="0"/>
              <a:t>Required large volumes</a:t>
            </a:r>
          </a:p>
          <a:p>
            <a:r>
              <a:rPr lang="en-US" dirty="0" smtClean="0"/>
              <a:t>Black Box Warning:</a:t>
            </a:r>
          </a:p>
          <a:p>
            <a:pPr lvl="1"/>
            <a:r>
              <a:rPr lang="en-US" dirty="0" smtClean="0"/>
              <a:t>Do not use in critically ill adults </a:t>
            </a:r>
            <a:r>
              <a:rPr lang="en-US" u="sng" dirty="0" smtClean="0"/>
              <a:t>(ALL of them!)</a:t>
            </a:r>
          </a:p>
          <a:p>
            <a:pPr lvl="1"/>
            <a:r>
              <a:rPr lang="en-US" dirty="0" smtClean="0"/>
              <a:t>Do not use in patients with renal dysfunction</a:t>
            </a:r>
          </a:p>
          <a:p>
            <a:pPr lvl="1"/>
            <a:r>
              <a:rPr lang="en-US" dirty="0" smtClean="0"/>
              <a:t>Do not use if patients undergoing cardiac surgery</a:t>
            </a:r>
          </a:p>
          <a:p>
            <a:pPr lvl="1"/>
            <a:r>
              <a:rPr lang="en-US" dirty="0" smtClean="0"/>
              <a:t>Do not use in patients with liver disease</a:t>
            </a:r>
          </a:p>
          <a:p>
            <a:pPr lvl="1"/>
            <a:r>
              <a:rPr lang="en-US" dirty="0" smtClean="0"/>
              <a:t>Renal side effects can occur up to 90 days following administration</a:t>
            </a:r>
          </a:p>
          <a:p>
            <a:pPr lvl="1"/>
            <a:endParaRPr lang="en-US" dirty="0" smtClean="0"/>
          </a:p>
        </p:txBody>
      </p:sp>
    </p:spTree>
    <p:extLst>
      <p:ext uri="{BB962C8B-B14F-4D97-AF65-F5344CB8AC3E}">
        <p14:creationId xmlns:p14="http://schemas.microsoft.com/office/powerpoint/2010/main" val="4168861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Pelvic Open Book_0001"/>
          <p:cNvPicPr>
            <a:picLocks noChangeAspect="1" noChangeArrowheads="1"/>
          </p:cNvPicPr>
          <p:nvPr/>
        </p:nvPicPr>
        <p:blipFill>
          <a:blip r:embed="rId3" cstate="print"/>
          <a:srcRect/>
          <a:stretch>
            <a:fillRect/>
          </a:stretch>
        </p:blipFill>
        <p:spPr bwMode="auto">
          <a:xfrm>
            <a:off x="762000" y="304800"/>
            <a:ext cx="7431088" cy="5573713"/>
          </a:xfrm>
          <a:prstGeom prst="rect">
            <a:avLst/>
          </a:prstGeom>
          <a:noFill/>
          <a:ln w="9525">
            <a:noFill/>
            <a:miter lim="800000"/>
            <a:headEnd/>
            <a:tailEnd/>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74613"/>
            <a:ext cx="2794224" cy="583387"/>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smtClean="0"/>
              <a:t>CRASH-3 Trial</a:t>
            </a:r>
          </a:p>
        </p:txBody>
      </p:sp>
      <p:sp>
        <p:nvSpPr>
          <p:cNvPr id="78851" name="Content Placeholder 2"/>
          <p:cNvSpPr>
            <a:spLocks noGrp="1"/>
          </p:cNvSpPr>
          <p:nvPr>
            <p:ph idx="1"/>
          </p:nvPr>
        </p:nvSpPr>
        <p:spPr/>
        <p:txBody>
          <a:bodyPr/>
          <a:lstStyle/>
          <a:p>
            <a:r>
              <a:rPr lang="en-US" smtClean="0"/>
              <a:t>Currently underway</a:t>
            </a:r>
          </a:p>
          <a:p>
            <a:r>
              <a:rPr lang="en-US" smtClean="0"/>
              <a:t>Focuses on TBI. Target N=10,000</a:t>
            </a:r>
          </a:p>
          <a:p>
            <a:pPr lvl="1"/>
            <a:r>
              <a:rPr lang="en-US" smtClean="0"/>
              <a:t>GCS &lt; 12 or large intracranial bleed AND</a:t>
            </a:r>
          </a:p>
          <a:p>
            <a:pPr lvl="1"/>
            <a:r>
              <a:rPr lang="en-US" smtClean="0"/>
              <a:t>NO extra-cranial hemorrhage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762000" y="381000"/>
            <a:ext cx="7772400" cy="1143000"/>
          </a:xfrm>
          <a:prstGeom prst="rect">
            <a:avLst/>
          </a:prstGeom>
          <a:noFill/>
          <a:ln w="9525">
            <a:noFill/>
            <a:miter lim="800000"/>
            <a:headEnd/>
            <a:tailEnd/>
          </a:ln>
        </p:spPr>
        <p:txBody>
          <a:bodyPr anchor="ctr"/>
          <a:lstStyle/>
          <a:p>
            <a:pPr algn="ctr"/>
            <a:r>
              <a:rPr lang="en-US" sz="4400">
                <a:solidFill>
                  <a:srgbClr val="FFFF00"/>
                </a:solidFill>
              </a:rPr>
              <a:t>Massive Transfusion - Outcomes</a:t>
            </a:r>
            <a:br>
              <a:rPr lang="en-US" sz="4400">
                <a:solidFill>
                  <a:srgbClr val="FFFF00"/>
                </a:solidFill>
              </a:rPr>
            </a:br>
            <a:r>
              <a:rPr lang="en-US" sz="4400">
                <a:solidFill>
                  <a:srgbClr val="FFFF00"/>
                </a:solidFill>
              </a:rPr>
              <a:t>ICU Arrival Labs</a:t>
            </a:r>
          </a:p>
        </p:txBody>
      </p:sp>
      <p:sp>
        <p:nvSpPr>
          <p:cNvPr id="79875" name="Rectangle 3"/>
          <p:cNvSpPr>
            <a:spLocks noChangeArrowheads="1"/>
          </p:cNvSpPr>
          <p:nvPr/>
        </p:nvSpPr>
        <p:spPr bwMode="auto">
          <a:xfrm>
            <a:off x="1143000" y="2057400"/>
            <a:ext cx="7162800" cy="1752600"/>
          </a:xfrm>
          <a:prstGeom prst="rect">
            <a:avLst/>
          </a:prstGeom>
          <a:noFill/>
          <a:ln w="9525">
            <a:noFill/>
            <a:miter lim="800000"/>
            <a:headEnd/>
            <a:tailEnd/>
          </a:ln>
        </p:spPr>
        <p:txBody>
          <a:bodyPr/>
          <a:lstStyle/>
          <a:p>
            <a:pPr marL="342900" indent="-342900">
              <a:spcBef>
                <a:spcPct val="20000"/>
              </a:spcBef>
            </a:pPr>
            <a:r>
              <a:rPr lang="en-US" sz="3200">
                <a:solidFill>
                  <a:schemeClr val="bg1"/>
                </a:solidFill>
              </a:rPr>
              <a:t>				</a:t>
            </a:r>
            <a:r>
              <a:rPr lang="en-US" sz="3200" u="sng">
                <a:solidFill>
                  <a:schemeClr val="bg1"/>
                </a:solidFill>
              </a:rPr>
              <a:t>88-91</a:t>
            </a:r>
            <a:r>
              <a:rPr lang="en-US" sz="3200">
                <a:solidFill>
                  <a:schemeClr val="bg1"/>
                </a:solidFill>
              </a:rPr>
              <a:t>		</a:t>
            </a:r>
            <a:r>
              <a:rPr lang="en-US" sz="3200" u="sng">
                <a:solidFill>
                  <a:schemeClr val="bg1"/>
                </a:solidFill>
              </a:rPr>
              <a:t>97-00</a:t>
            </a:r>
            <a:endParaRPr lang="en-US" sz="3200">
              <a:solidFill>
                <a:schemeClr val="bg1"/>
              </a:solidFill>
            </a:endParaRPr>
          </a:p>
          <a:p>
            <a:pPr marL="342900" indent="-342900">
              <a:spcBef>
                <a:spcPct val="20000"/>
              </a:spcBef>
              <a:buFontTx/>
              <a:buChar char="•"/>
            </a:pPr>
            <a:r>
              <a:rPr lang="en-US" sz="3200">
                <a:solidFill>
                  <a:schemeClr val="bg1"/>
                </a:solidFill>
              </a:rPr>
              <a:t>ICU PT		 19.6			 15.2*</a:t>
            </a:r>
          </a:p>
          <a:p>
            <a:pPr marL="342900" indent="-342900">
              <a:spcBef>
                <a:spcPct val="20000"/>
              </a:spcBef>
              <a:buFontTx/>
              <a:buChar char="•"/>
            </a:pPr>
            <a:r>
              <a:rPr lang="en-US" sz="3200">
                <a:solidFill>
                  <a:schemeClr val="bg1"/>
                </a:solidFill>
              </a:rPr>
              <a:t>ICU PTT	70.4			 36.8*</a:t>
            </a:r>
          </a:p>
          <a:p>
            <a:pPr marL="342900" indent="-342900">
              <a:spcBef>
                <a:spcPct val="20000"/>
              </a:spcBef>
              <a:buFontTx/>
              <a:buChar char="•"/>
            </a:pPr>
            <a:r>
              <a:rPr lang="en-US" sz="3200">
                <a:solidFill>
                  <a:schemeClr val="bg1"/>
                </a:solidFill>
              </a:rPr>
              <a:t>ICU Temp	33.2			 35.3*</a:t>
            </a:r>
            <a:endParaRPr lang="en-US" sz="3200" u="sng">
              <a:solidFill>
                <a:schemeClr val="bg1"/>
              </a:solidFill>
            </a:endParaRPr>
          </a:p>
          <a:p>
            <a:pPr marL="742950" lvl="1" indent="-285750">
              <a:spcBef>
                <a:spcPct val="20000"/>
              </a:spcBef>
              <a:buFontTx/>
              <a:buChar char="–"/>
            </a:pPr>
            <a:endParaRPr lang="en-US" sz="2800">
              <a:solidFill>
                <a:schemeClr val="bg1"/>
              </a:solidFill>
            </a:endParaRPr>
          </a:p>
          <a:p>
            <a:pPr marL="342900" indent="-342900">
              <a:spcBef>
                <a:spcPct val="20000"/>
              </a:spcBef>
              <a:buFontTx/>
              <a:buChar char="•"/>
            </a:pPr>
            <a:endParaRPr lang="en-US" sz="3200">
              <a:solidFill>
                <a:schemeClr val="bg1"/>
              </a:solidFill>
            </a:endParaRPr>
          </a:p>
          <a:p>
            <a:pPr marL="342900" indent="-342900">
              <a:spcBef>
                <a:spcPct val="20000"/>
              </a:spcBef>
              <a:buFontTx/>
              <a:buChar char="•"/>
            </a:pPr>
            <a:endParaRPr lang="en-US" sz="3200">
              <a:solidFill>
                <a:schemeClr val="bg1"/>
              </a:solidFill>
            </a:endParaRPr>
          </a:p>
          <a:p>
            <a:pPr marL="742950" lvl="1" indent="-285750">
              <a:spcBef>
                <a:spcPct val="20000"/>
              </a:spcBef>
              <a:buFontTx/>
              <a:buChar char="–"/>
            </a:pPr>
            <a:endParaRPr lang="en-US" sz="2800">
              <a:solidFill>
                <a:schemeClr val="bg1"/>
              </a:solidFill>
            </a:endParaRPr>
          </a:p>
        </p:txBody>
      </p:sp>
      <p:sp>
        <p:nvSpPr>
          <p:cNvPr id="79876" name="Text Box 4"/>
          <p:cNvSpPr txBox="1">
            <a:spLocks noChangeArrowheads="1"/>
          </p:cNvSpPr>
          <p:nvPr/>
        </p:nvSpPr>
        <p:spPr bwMode="auto">
          <a:xfrm>
            <a:off x="1508125" y="5622925"/>
            <a:ext cx="5918200" cy="457200"/>
          </a:xfrm>
          <a:prstGeom prst="rect">
            <a:avLst/>
          </a:prstGeom>
          <a:noFill/>
          <a:ln w="9525">
            <a:noFill/>
            <a:miter lim="800000"/>
            <a:headEnd/>
            <a:tailEnd/>
          </a:ln>
        </p:spPr>
        <p:txBody>
          <a:bodyPr wrap="none">
            <a:spAutoFit/>
          </a:bodyPr>
          <a:lstStyle/>
          <a:p>
            <a:pPr eaLnBrk="0" hangingPunct="0"/>
            <a:r>
              <a:rPr lang="en-US">
                <a:solidFill>
                  <a:srgbClr val="FFFF00"/>
                </a:solidFill>
                <a:latin typeface="Times" pitchFamily="18" charset="0"/>
              </a:rPr>
              <a:t>J Trauma 2001				*p &lt; 0.05</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898" name="Picture 2" descr="Lawnmover RLE2"/>
          <p:cNvPicPr>
            <a:picLocks noChangeAspect="1" noChangeArrowheads="1"/>
          </p:cNvPicPr>
          <p:nvPr/>
        </p:nvPicPr>
        <p:blipFill>
          <a:blip r:embed="rId3" cstate="print"/>
          <a:srcRect/>
          <a:stretch>
            <a:fillRect/>
          </a:stretch>
        </p:blipFill>
        <p:spPr bwMode="auto">
          <a:xfrm>
            <a:off x="381000" y="0"/>
            <a:ext cx="8128000" cy="6096000"/>
          </a:xfrm>
          <a:prstGeom prst="rect">
            <a:avLst/>
          </a:prstGeom>
          <a:noFill/>
          <a:ln w="9525">
            <a:noFill/>
            <a:miter lim="800000"/>
            <a:headEnd/>
            <a:tailEnd/>
          </a:ln>
        </p:spPr>
      </p:pic>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22" name="Picture 1026" descr="Lawnmover RLE3"/>
          <p:cNvPicPr>
            <a:picLocks noChangeAspect="1" noChangeArrowheads="1"/>
          </p:cNvPicPr>
          <p:nvPr/>
        </p:nvPicPr>
        <p:blipFill>
          <a:blip r:embed="rId3" cstate="print"/>
          <a:srcRect t="8205"/>
          <a:stretch>
            <a:fillRect/>
          </a:stretch>
        </p:blipFill>
        <p:spPr bwMode="auto">
          <a:xfrm>
            <a:off x="1600200" y="38100"/>
            <a:ext cx="5594350" cy="6819900"/>
          </a:xfrm>
          <a:prstGeom prst="rect">
            <a:avLst/>
          </a:prstGeom>
          <a:noFill/>
          <a:ln w="9525">
            <a:noFill/>
            <a:miter lim="800000"/>
            <a:headEnd/>
            <a:tailEnd/>
          </a:ln>
        </p:spPr>
      </p:pic>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152400"/>
            <a:ext cx="7772400" cy="1143000"/>
          </a:xfrm>
        </p:spPr>
        <p:txBody>
          <a:bodyPr/>
          <a:lstStyle/>
          <a:p>
            <a:pPr eaLnBrk="1" hangingPunct="1"/>
            <a:r>
              <a:rPr lang="en-US" smtClean="0"/>
              <a:t>Topical Agents</a:t>
            </a:r>
          </a:p>
        </p:txBody>
      </p:sp>
      <p:pic>
        <p:nvPicPr>
          <p:cNvPr id="82947" name="Picture 5" descr="ChitoflexSM"/>
          <p:cNvPicPr>
            <a:picLocks noGrp="1" noChangeAspect="1" noChangeArrowheads="1"/>
          </p:cNvPicPr>
          <p:nvPr>
            <p:ph sz="half" idx="1"/>
          </p:nvPr>
        </p:nvPicPr>
        <p:blipFill>
          <a:blip r:embed="rId3" cstate="print"/>
          <a:srcRect/>
          <a:stretch>
            <a:fillRect/>
          </a:stretch>
        </p:blipFill>
        <p:spPr>
          <a:xfrm>
            <a:off x="2133600" y="3633788"/>
            <a:ext cx="914400" cy="808037"/>
          </a:xfrm>
          <a:noFill/>
        </p:spPr>
      </p:pic>
      <p:pic>
        <p:nvPicPr>
          <p:cNvPr id="82948" name="Picture 7" descr="2x4SM"/>
          <p:cNvPicPr>
            <a:picLocks noGrp="1" noChangeAspect="1" noChangeArrowheads="1"/>
          </p:cNvPicPr>
          <p:nvPr>
            <p:ph sz="quarter" idx="2"/>
          </p:nvPr>
        </p:nvPicPr>
        <p:blipFill>
          <a:blip r:embed="rId4" cstate="print"/>
          <a:srcRect l="7817"/>
          <a:stretch>
            <a:fillRect/>
          </a:stretch>
        </p:blipFill>
        <p:spPr>
          <a:xfrm>
            <a:off x="6210300" y="3200400"/>
            <a:ext cx="2933700" cy="3657600"/>
          </a:xfrm>
          <a:noFill/>
        </p:spPr>
      </p:pic>
      <p:pic>
        <p:nvPicPr>
          <p:cNvPr id="82949" name="Picture 4" descr="2quikclot"/>
          <p:cNvPicPr>
            <a:picLocks noChangeAspect="1" noChangeArrowheads="1"/>
          </p:cNvPicPr>
          <p:nvPr/>
        </p:nvPicPr>
        <p:blipFill>
          <a:blip r:embed="rId5" cstate="print"/>
          <a:srcRect l="19145" t="5455" r="19473" b="7201"/>
          <a:stretch>
            <a:fillRect/>
          </a:stretch>
        </p:blipFill>
        <p:spPr bwMode="auto">
          <a:xfrm>
            <a:off x="0" y="2819400"/>
            <a:ext cx="3427413" cy="3657600"/>
          </a:xfrm>
          <a:prstGeom prst="rect">
            <a:avLst/>
          </a:prstGeom>
          <a:noFill/>
          <a:ln w="9525">
            <a:noFill/>
            <a:miter lim="800000"/>
            <a:headEnd/>
            <a:tailEnd/>
          </a:ln>
        </p:spPr>
      </p:pic>
      <p:pic>
        <p:nvPicPr>
          <p:cNvPr id="82950" name="Picture 9" descr="ChitoflexSM"/>
          <p:cNvPicPr>
            <a:picLocks noGrp="1" noChangeAspect="1" noChangeArrowheads="1"/>
          </p:cNvPicPr>
          <p:nvPr>
            <p:ph sz="quarter" idx="3"/>
          </p:nvPr>
        </p:nvPicPr>
        <p:blipFill>
          <a:blip r:embed="rId6" cstate="print"/>
          <a:srcRect/>
          <a:stretch>
            <a:fillRect/>
          </a:stretch>
        </p:blipFill>
        <p:spPr>
          <a:xfrm>
            <a:off x="3124200" y="1066800"/>
            <a:ext cx="3665538" cy="3240088"/>
          </a:xfrm>
          <a:noFill/>
        </p:spPr>
      </p:pic>
      <p:sp>
        <p:nvSpPr>
          <p:cNvPr id="82951" name="Text Box 11"/>
          <p:cNvSpPr txBox="1">
            <a:spLocks noChangeArrowheads="1"/>
          </p:cNvSpPr>
          <p:nvPr/>
        </p:nvSpPr>
        <p:spPr bwMode="auto">
          <a:xfrm rot="1796516">
            <a:off x="161925" y="1495425"/>
            <a:ext cx="3352800" cy="579438"/>
          </a:xfrm>
          <a:prstGeom prst="rect">
            <a:avLst/>
          </a:prstGeom>
          <a:noFill/>
          <a:ln w="9525">
            <a:noFill/>
            <a:miter lim="800000"/>
            <a:headEnd/>
            <a:tailEnd/>
          </a:ln>
        </p:spPr>
        <p:txBody>
          <a:bodyPr>
            <a:spAutoFit/>
          </a:bodyPr>
          <a:lstStyle/>
          <a:p>
            <a:pPr>
              <a:spcBef>
                <a:spcPct val="50000"/>
              </a:spcBef>
            </a:pPr>
            <a:r>
              <a:rPr lang="en-US" sz="3200" b="1">
                <a:solidFill>
                  <a:srgbClr val="FF0000"/>
                </a:solidFill>
              </a:rPr>
              <a:t>WOUNDSTAT</a:t>
            </a: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n-US" smtClean="0"/>
              <a:t>Topical Agents</a:t>
            </a:r>
          </a:p>
        </p:txBody>
      </p:sp>
      <p:sp>
        <p:nvSpPr>
          <p:cNvPr id="83971" name="Rectangle 3"/>
          <p:cNvSpPr>
            <a:spLocks noGrp="1" noChangeArrowheads="1"/>
          </p:cNvSpPr>
          <p:nvPr>
            <p:ph type="body" idx="1"/>
          </p:nvPr>
        </p:nvSpPr>
        <p:spPr/>
        <p:txBody>
          <a:bodyPr/>
          <a:lstStyle/>
          <a:p>
            <a:pPr eaLnBrk="1" hangingPunct="1"/>
            <a:r>
              <a:rPr lang="en-US" smtClean="0"/>
              <a:t>Characteristics:</a:t>
            </a:r>
          </a:p>
          <a:p>
            <a:pPr lvl="1" eaLnBrk="1" hangingPunct="1"/>
            <a:r>
              <a:rPr lang="en-US" smtClean="0"/>
              <a:t>Stop large arterial vessel bleeding &lt; 3 minutes</a:t>
            </a:r>
          </a:p>
          <a:p>
            <a:pPr lvl="1" eaLnBrk="1" hangingPunct="1"/>
            <a:r>
              <a:rPr lang="en-US" smtClean="0"/>
              <a:t>No need to mix/reconstitute</a:t>
            </a:r>
          </a:p>
          <a:p>
            <a:pPr lvl="1" eaLnBrk="1" hangingPunct="1"/>
            <a:r>
              <a:rPr lang="en-US" smtClean="0"/>
              <a:t>Light weight</a:t>
            </a:r>
          </a:p>
          <a:p>
            <a:pPr lvl="1" eaLnBrk="1" hangingPunct="1"/>
            <a:r>
              <a:rPr lang="en-US" smtClean="0"/>
              <a:t>Long/indefinite shelf life in extreme setting</a:t>
            </a:r>
          </a:p>
          <a:p>
            <a:pPr lvl="1" eaLnBrk="1" hangingPunct="1"/>
            <a:r>
              <a:rPr lang="en-US" smtClean="0"/>
              <a:t>Safe/no infectious concerns</a:t>
            </a:r>
          </a:p>
          <a:p>
            <a:pPr lvl="1" eaLnBrk="1" hangingPunct="1"/>
            <a:r>
              <a:rPr lang="en-US" smtClean="0"/>
              <a:t>Inexpensive</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Comparison of Various Topical </a:t>
            </a:r>
            <a:r>
              <a:rPr lang="en-US" dirty="0" err="1" smtClean="0"/>
              <a:t>Hemostatics</a:t>
            </a:r>
            <a:endParaRPr lang="en-US" dirty="0"/>
          </a:p>
        </p:txBody>
      </p:sp>
      <p:pic>
        <p:nvPicPr>
          <p:cNvPr id="84995" name="Picture 2"/>
          <p:cNvPicPr>
            <a:picLocks noChangeAspect="1" noChangeArrowheads="1"/>
          </p:cNvPicPr>
          <p:nvPr/>
        </p:nvPicPr>
        <p:blipFill>
          <a:blip r:embed="rId3" cstate="print"/>
          <a:srcRect/>
          <a:stretch>
            <a:fillRect/>
          </a:stretch>
        </p:blipFill>
        <p:spPr bwMode="auto">
          <a:xfrm>
            <a:off x="457200" y="1905000"/>
            <a:ext cx="3762375" cy="2962275"/>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495800" y="1905000"/>
            <a:ext cx="4038600" cy="2628900"/>
          </a:xfrm>
          <a:prstGeom prst="rect">
            <a:avLst/>
          </a:prstGeom>
          <a:noFill/>
          <a:ln w="9525">
            <a:noFill/>
            <a:miter lim="800000"/>
            <a:headEnd/>
            <a:tailEnd/>
          </a:ln>
        </p:spPr>
      </p:pic>
      <p:sp>
        <p:nvSpPr>
          <p:cNvPr id="84997" name="TextBox 6"/>
          <p:cNvSpPr txBox="1">
            <a:spLocks noChangeArrowheads="1"/>
          </p:cNvSpPr>
          <p:nvPr/>
        </p:nvSpPr>
        <p:spPr bwMode="auto">
          <a:xfrm>
            <a:off x="381000" y="5867400"/>
            <a:ext cx="4953000" cy="338138"/>
          </a:xfrm>
          <a:prstGeom prst="rect">
            <a:avLst/>
          </a:prstGeom>
          <a:noFill/>
          <a:ln w="9525">
            <a:noFill/>
            <a:miter lim="800000"/>
            <a:headEnd/>
            <a:tailEnd/>
          </a:ln>
        </p:spPr>
        <p:txBody>
          <a:bodyPr>
            <a:spAutoFit/>
          </a:bodyPr>
          <a:lstStyle/>
          <a:p>
            <a:r>
              <a:rPr lang="en-US" sz="1600">
                <a:solidFill>
                  <a:srgbClr val="FFFF00"/>
                </a:solidFill>
              </a:rPr>
              <a:t>Kozen et al. Acad Emerg Med 2008; 15: 74-81</a:t>
            </a:r>
          </a:p>
        </p:txBody>
      </p:sp>
      <p:sp>
        <p:nvSpPr>
          <p:cNvPr id="6" name="Oval 5"/>
          <p:cNvSpPr/>
          <p:nvPr/>
        </p:nvSpPr>
        <p:spPr>
          <a:xfrm>
            <a:off x="4648200" y="2514600"/>
            <a:ext cx="228600" cy="1066800"/>
          </a:xfrm>
          <a:prstGeom prst="ellipse">
            <a:avLst/>
          </a:prstGeom>
          <a:noFill/>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p>
        </p:txBody>
      </p:sp>
      <p:sp>
        <p:nvSpPr>
          <p:cNvPr id="8" name="Rounded Rectangle 7"/>
          <p:cNvSpPr/>
          <p:nvPr/>
        </p:nvSpPr>
        <p:spPr>
          <a:xfrm>
            <a:off x="457200" y="2133600"/>
            <a:ext cx="304800" cy="1981200"/>
          </a:xfrm>
          <a:prstGeom prst="roundRect">
            <a:avLst/>
          </a:prstGeom>
          <a:noFill/>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Title 1"/>
          <p:cNvSpPr>
            <a:spLocks noGrp="1"/>
          </p:cNvSpPr>
          <p:nvPr>
            <p:ph type="title"/>
          </p:nvPr>
        </p:nvSpPr>
        <p:spPr>
          <a:xfrm>
            <a:off x="685800" y="304800"/>
            <a:ext cx="7772400" cy="1143000"/>
          </a:xfrm>
        </p:spPr>
        <p:txBody>
          <a:bodyPr/>
          <a:lstStyle/>
          <a:p>
            <a:r>
              <a:rPr lang="en-US" smtClean="0"/>
              <a:t>Liver Injury Model</a:t>
            </a:r>
          </a:p>
        </p:txBody>
      </p:sp>
      <p:pic>
        <p:nvPicPr>
          <p:cNvPr id="86019" name="Picture 2"/>
          <p:cNvPicPr>
            <a:picLocks noChangeAspect="1" noChangeArrowheads="1"/>
          </p:cNvPicPr>
          <p:nvPr/>
        </p:nvPicPr>
        <p:blipFill>
          <a:blip r:embed="rId3" cstate="print"/>
          <a:srcRect/>
          <a:stretch>
            <a:fillRect/>
          </a:stretch>
        </p:blipFill>
        <p:spPr bwMode="auto">
          <a:xfrm>
            <a:off x="457200" y="1447800"/>
            <a:ext cx="7896225" cy="2428875"/>
          </a:xfrm>
          <a:prstGeom prst="rect">
            <a:avLst/>
          </a:prstGeom>
          <a:noFill/>
          <a:ln w="9525">
            <a:noFill/>
            <a:miter lim="800000"/>
            <a:headEnd/>
            <a:tailEnd/>
          </a:ln>
        </p:spPr>
      </p:pic>
      <p:pic>
        <p:nvPicPr>
          <p:cNvPr id="86020" name="Picture 3"/>
          <p:cNvPicPr>
            <a:picLocks noChangeAspect="1" noChangeArrowheads="1"/>
          </p:cNvPicPr>
          <p:nvPr/>
        </p:nvPicPr>
        <p:blipFill>
          <a:blip r:embed="rId4" cstate="print"/>
          <a:srcRect/>
          <a:stretch>
            <a:fillRect/>
          </a:stretch>
        </p:blipFill>
        <p:spPr bwMode="auto">
          <a:xfrm>
            <a:off x="1219200" y="4114800"/>
            <a:ext cx="7000875" cy="1857375"/>
          </a:xfrm>
          <a:prstGeom prst="rect">
            <a:avLst/>
          </a:prstGeom>
          <a:noFill/>
          <a:ln w="9525">
            <a:noFill/>
            <a:miter lim="800000"/>
            <a:headEnd/>
            <a:tailEnd/>
          </a:ln>
        </p:spPr>
      </p:pic>
      <p:sp>
        <p:nvSpPr>
          <p:cNvPr id="7" name="Rectangle 6"/>
          <p:cNvSpPr/>
          <p:nvPr/>
        </p:nvSpPr>
        <p:spPr>
          <a:xfrm>
            <a:off x="1219200" y="4114800"/>
            <a:ext cx="2590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022" name="TextBox 7"/>
          <p:cNvSpPr txBox="1">
            <a:spLocks noChangeArrowheads="1"/>
          </p:cNvSpPr>
          <p:nvPr/>
        </p:nvSpPr>
        <p:spPr bwMode="auto">
          <a:xfrm>
            <a:off x="152400" y="6172200"/>
            <a:ext cx="3886200" cy="338138"/>
          </a:xfrm>
          <a:prstGeom prst="rect">
            <a:avLst/>
          </a:prstGeom>
          <a:noFill/>
          <a:ln w="9525">
            <a:noFill/>
            <a:miter lim="800000"/>
            <a:headEnd/>
            <a:tailEnd/>
          </a:ln>
        </p:spPr>
        <p:txBody>
          <a:bodyPr>
            <a:spAutoFit/>
          </a:bodyPr>
          <a:lstStyle/>
          <a:p>
            <a:r>
              <a:rPr lang="en-US" sz="1600">
                <a:solidFill>
                  <a:srgbClr val="FFFF00"/>
                </a:solidFill>
              </a:rPr>
              <a:t>Inaba. J Trauma. 2011; 71(5):1312-18</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2" name="Title 1"/>
          <p:cNvSpPr>
            <a:spLocks noGrp="1"/>
          </p:cNvSpPr>
          <p:nvPr>
            <p:ph type="title"/>
          </p:nvPr>
        </p:nvSpPr>
        <p:spPr>
          <a:xfrm>
            <a:off x="457200" y="152400"/>
            <a:ext cx="8229600" cy="1143000"/>
          </a:xfrm>
        </p:spPr>
        <p:txBody>
          <a:bodyPr/>
          <a:lstStyle/>
          <a:p>
            <a:r>
              <a:rPr lang="en-US" smtClean="0"/>
              <a:t>Celox: Heparinized Porcine Model </a:t>
            </a:r>
          </a:p>
        </p:txBody>
      </p:sp>
      <p:pic>
        <p:nvPicPr>
          <p:cNvPr id="87043" name="Picture 3" descr="Graph 1.jpg"/>
          <p:cNvPicPr>
            <a:picLocks noChangeAspect="1"/>
          </p:cNvPicPr>
          <p:nvPr/>
        </p:nvPicPr>
        <p:blipFill>
          <a:blip r:embed="rId3" cstate="print"/>
          <a:srcRect t="12500" b="6944"/>
          <a:stretch>
            <a:fillRect/>
          </a:stretch>
        </p:blipFill>
        <p:spPr bwMode="auto">
          <a:xfrm>
            <a:off x="990600" y="1219200"/>
            <a:ext cx="7315200" cy="4419600"/>
          </a:xfrm>
          <a:prstGeom prst="rect">
            <a:avLst/>
          </a:prstGeom>
          <a:noFill/>
          <a:ln w="9525">
            <a:noFill/>
            <a:miter lim="800000"/>
            <a:headEnd/>
            <a:tailEnd/>
          </a:ln>
        </p:spPr>
      </p:pic>
      <p:sp>
        <p:nvSpPr>
          <p:cNvPr id="87044" name="TextBox 4"/>
          <p:cNvSpPr txBox="1">
            <a:spLocks noChangeArrowheads="1"/>
          </p:cNvSpPr>
          <p:nvPr/>
        </p:nvSpPr>
        <p:spPr bwMode="auto">
          <a:xfrm>
            <a:off x="228600" y="6324600"/>
            <a:ext cx="3352800" cy="381000"/>
          </a:xfrm>
          <a:prstGeom prst="rect">
            <a:avLst/>
          </a:prstGeom>
          <a:noFill/>
          <a:ln w="9525">
            <a:noFill/>
            <a:miter lim="800000"/>
            <a:headEnd/>
            <a:tailEnd/>
          </a:ln>
        </p:spPr>
        <p:txBody>
          <a:bodyPr>
            <a:spAutoFit/>
          </a:bodyPr>
          <a:lstStyle/>
          <a:p>
            <a:r>
              <a:rPr lang="en-US">
                <a:solidFill>
                  <a:srgbClr val="FFFF00"/>
                </a:solidFill>
              </a:rPr>
              <a:t>Not published</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smtClean="0"/>
              <a:t>QuikClot</a:t>
            </a:r>
          </a:p>
        </p:txBody>
      </p:sp>
      <p:pic>
        <p:nvPicPr>
          <p:cNvPr id="88067" name="Picture 4" descr="quikclogt"/>
          <p:cNvPicPr>
            <a:picLocks noChangeAspect="1" noChangeArrowheads="1"/>
          </p:cNvPicPr>
          <p:nvPr/>
        </p:nvPicPr>
        <p:blipFill>
          <a:blip r:embed="rId3" cstate="print"/>
          <a:srcRect r="4007"/>
          <a:stretch>
            <a:fillRect/>
          </a:stretch>
        </p:blipFill>
        <p:spPr bwMode="auto">
          <a:xfrm>
            <a:off x="0" y="2819400"/>
            <a:ext cx="9186863" cy="1836738"/>
          </a:xfrm>
          <a:prstGeom prst="rect">
            <a:avLst/>
          </a:prstGeom>
          <a:noFill/>
          <a:ln w="9525">
            <a:noFill/>
            <a:miter lim="800000"/>
            <a:headEnd/>
            <a:tailEnd/>
          </a:ln>
        </p:spPr>
      </p:pic>
      <p:sp>
        <p:nvSpPr>
          <p:cNvPr id="88068" name="Text Box 5"/>
          <p:cNvSpPr txBox="1">
            <a:spLocks noChangeArrowheads="1"/>
          </p:cNvSpPr>
          <p:nvPr/>
        </p:nvSpPr>
        <p:spPr bwMode="auto">
          <a:xfrm>
            <a:off x="609600" y="6019800"/>
            <a:ext cx="4343400" cy="366713"/>
          </a:xfrm>
          <a:prstGeom prst="rect">
            <a:avLst/>
          </a:prstGeom>
          <a:noFill/>
          <a:ln w="9525">
            <a:noFill/>
            <a:miter lim="800000"/>
            <a:headEnd/>
            <a:tailEnd/>
          </a:ln>
        </p:spPr>
        <p:txBody>
          <a:bodyPr>
            <a:spAutoFit/>
          </a:bodyPr>
          <a:lstStyle/>
          <a:p>
            <a:pPr>
              <a:spcBef>
                <a:spcPct val="50000"/>
              </a:spcBef>
            </a:pPr>
            <a:r>
              <a:rPr lang="en-US" sz="1800" b="1">
                <a:solidFill>
                  <a:srgbClr val="FFFF00"/>
                </a:solidFill>
              </a:rPr>
              <a:t>J Trauma 2004; 57 : 555-562 </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2961</TotalTime>
  <Words>5104</Words>
  <Application>Microsoft Office PowerPoint</Application>
  <PresentationFormat>On-screen Show (4:3)</PresentationFormat>
  <Paragraphs>694</Paragraphs>
  <Slides>115</Slides>
  <Notes>91</Notes>
  <HiddenSlides>72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115</vt:i4>
      </vt:variant>
    </vt:vector>
  </HeadingPairs>
  <TitlesOfParts>
    <vt:vector size="121" baseType="lpstr">
      <vt:lpstr>Arial</vt:lpstr>
      <vt:lpstr>Calibri</vt:lpstr>
      <vt:lpstr>msgothic</vt:lpstr>
      <vt:lpstr>Times</vt:lpstr>
      <vt:lpstr>Times New Roman</vt:lpstr>
      <vt:lpstr>Default Design</vt:lpstr>
      <vt:lpstr>Damage Control Resuscitation: Why and How</vt:lpstr>
      <vt:lpstr>Disclosures</vt:lpstr>
      <vt:lpstr>Objectives</vt:lpstr>
      <vt:lpstr>Background</vt:lpstr>
      <vt:lpstr>Background</vt:lpstr>
      <vt:lpstr>PowerPoint Presentation</vt:lpstr>
      <vt:lpstr>PowerPoint Presentation</vt:lpstr>
      <vt:lpstr>PowerPoint Presentation</vt:lpstr>
      <vt:lpstr>PowerPoint Presentation</vt:lpstr>
      <vt:lpstr>Damage Control Resuscitation </vt:lpstr>
      <vt:lpstr>Why Transfuse</vt:lpstr>
      <vt:lpstr>Indications for RBC Transfusion</vt:lpstr>
      <vt:lpstr>Indications for RBC Transfusion</vt:lpstr>
      <vt:lpstr>Indications for RBC Transfusion</vt:lpstr>
      <vt:lpstr>Indications for Transfusion</vt:lpstr>
      <vt:lpstr>PowerPoint Presentation</vt:lpstr>
      <vt:lpstr>PowerPoint Presentation</vt:lpstr>
      <vt:lpstr>PowerPoint Presentation</vt:lpstr>
      <vt:lpstr>Indications for Transfusion</vt:lpstr>
      <vt:lpstr>PowerPoint Presentation</vt:lpstr>
      <vt:lpstr>PowerPoint Presentation</vt:lpstr>
      <vt:lpstr>PowerPoint Presentation</vt:lpstr>
      <vt:lpstr>PRBC and Mortality</vt:lpstr>
      <vt:lpstr>PowerPoint Presentation</vt:lpstr>
      <vt:lpstr>Sludging</vt:lpstr>
      <vt:lpstr>Sludging</vt:lpstr>
      <vt:lpstr>Biological Impact of RBC Storage</vt:lpstr>
      <vt:lpstr>Age of Blood and Mortality</vt:lpstr>
      <vt:lpstr>Age of RBC and Mortality in Massive Transfusion</vt:lpstr>
      <vt:lpstr>Mechanisms to Explain Detrimental Effects of Transfusion</vt:lpstr>
      <vt:lpstr>TRALI</vt:lpstr>
      <vt:lpstr>TRALI</vt:lpstr>
      <vt:lpstr>PRBC and ARDS</vt:lpstr>
      <vt:lpstr>TRIM</vt:lpstr>
      <vt:lpstr>Infection and PRBC</vt:lpstr>
      <vt:lpstr>PowerPoint Presentation</vt:lpstr>
      <vt:lpstr>PowerPoint Presentation</vt:lpstr>
      <vt:lpstr>Reality Check</vt:lpstr>
      <vt:lpstr>PowerPoint Presentation</vt:lpstr>
      <vt:lpstr>PowerPoint Presentation</vt:lpstr>
      <vt:lpstr>Resuscitating the Bleeding Patient</vt:lpstr>
      <vt:lpstr>Resuscitating the Bleeding Patient</vt:lpstr>
      <vt:lpstr>PowerPoint Presentation</vt:lpstr>
      <vt:lpstr>Resuscitating the Bleeding Patient</vt:lpstr>
      <vt:lpstr>PowerPoint Presentation</vt:lpstr>
      <vt:lpstr>PowerPoint Presentation</vt:lpstr>
      <vt:lpstr>Addressing Coagulopathy</vt:lpstr>
      <vt:lpstr>1:1 FFP to RBC</vt:lpstr>
      <vt:lpstr>1:1 FFP to RBC</vt:lpstr>
      <vt:lpstr>1:1 Civilian Experience - Coagulopathy</vt:lpstr>
      <vt:lpstr>1:1 Civilian Experience - Mortality</vt:lpstr>
      <vt:lpstr>PowerPoint Presentation</vt:lpstr>
      <vt:lpstr>1:1 Civilian Experience - Mortality</vt:lpstr>
      <vt:lpstr>Transfusions Trends over Time</vt:lpstr>
      <vt:lpstr>Transfusions Trends over Time</vt:lpstr>
      <vt:lpstr>Is it FFP or is it lack of Crystalloid?</vt:lpstr>
      <vt:lpstr>Resuscitation</vt:lpstr>
      <vt:lpstr>Over-Resuscitation</vt:lpstr>
      <vt:lpstr>PowerPoint Presentation</vt:lpstr>
      <vt:lpstr>PowerPoint Presentation</vt:lpstr>
      <vt:lpstr>Rapid Infusers</vt:lpstr>
      <vt:lpstr>Rapid Infusers</vt:lpstr>
      <vt:lpstr>Rapid Infuser Comparison</vt:lpstr>
      <vt:lpstr>PowerPoint Presentation</vt:lpstr>
      <vt:lpstr>PowerPoint Presentation</vt:lpstr>
      <vt:lpstr>Factor VII in Trauma</vt:lpstr>
      <vt:lpstr>PowerPoint Presentation</vt:lpstr>
      <vt:lpstr>PowerPoint Presentation</vt:lpstr>
      <vt:lpstr>PowerPoint Presentation</vt:lpstr>
      <vt:lpstr>Factor VII in Trauma</vt:lpstr>
      <vt:lpstr>Factor VII – Non Traumatic Hemorrhage</vt:lpstr>
      <vt:lpstr>Factor VII</vt:lpstr>
      <vt:lpstr>Factor VII - Timing</vt:lpstr>
      <vt:lpstr>Factor VII</vt:lpstr>
      <vt:lpstr>PowerPoint Presentation</vt:lpstr>
      <vt:lpstr>PowerPoint Presentation</vt:lpstr>
      <vt:lpstr>Tranexamic Acid (TXA)</vt:lpstr>
      <vt:lpstr>CRASH-2 Trial on TXA</vt:lpstr>
      <vt:lpstr>CRASH-2 Trial Results </vt:lpstr>
      <vt:lpstr>CRASH-2 Trial Results</vt:lpstr>
      <vt:lpstr>MATTERs Trial</vt:lpstr>
      <vt:lpstr>MATTERs Trial</vt:lpstr>
      <vt:lpstr>MATTERs II Trial</vt:lpstr>
      <vt:lpstr>Fluid Type??</vt:lpstr>
      <vt:lpstr>Hypertonic Saline</vt:lpstr>
      <vt:lpstr>Synthetic Colloids</vt:lpstr>
      <vt:lpstr>Synthetic Colloids for Initial Resuscitation</vt:lpstr>
      <vt:lpstr>Morbidity With Prolonged Use</vt:lpstr>
      <vt:lpstr>FDA Warning</vt:lpstr>
      <vt:lpstr>CRASH-3 Trial</vt:lpstr>
      <vt:lpstr>PowerPoint Presentation</vt:lpstr>
      <vt:lpstr>PowerPoint Presentation</vt:lpstr>
      <vt:lpstr>PowerPoint Presentation</vt:lpstr>
      <vt:lpstr>Topical Agents</vt:lpstr>
      <vt:lpstr>Topical Agents</vt:lpstr>
      <vt:lpstr>Comparison of Various Topical Hemostatics</vt:lpstr>
      <vt:lpstr>Liver Injury Model</vt:lpstr>
      <vt:lpstr>Celox: Heparinized Porcine Model </vt:lpstr>
      <vt:lpstr>QuikClot</vt:lpstr>
      <vt:lpstr>WoundStat v Others</vt:lpstr>
      <vt:lpstr>Animal Studies</vt:lpstr>
      <vt:lpstr>In Vitro Effects of Topical Agents on Coagulation</vt:lpstr>
      <vt:lpstr>Whole Blood Transfusion</vt:lpstr>
      <vt:lpstr>Whole Blood Transfusion</vt:lpstr>
      <vt:lpstr>PowerPoint Presentation</vt:lpstr>
      <vt:lpstr>PowerPoint Presentation</vt:lpstr>
      <vt:lpstr>PowerPoint Presentation</vt:lpstr>
      <vt:lpstr>Blood Substitute</vt:lpstr>
      <vt:lpstr>Add These Slides</vt:lpstr>
      <vt:lpstr>Conclusion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Blood Transfusion in Trauma</dc:title>
  <dc:creator>Sarani</dc:creator>
  <cp:lastModifiedBy>Sarani, Babak</cp:lastModifiedBy>
  <cp:revision>137</cp:revision>
  <dcterms:created xsi:type="dcterms:W3CDTF">2007-05-27T21:45:32Z</dcterms:created>
  <dcterms:modified xsi:type="dcterms:W3CDTF">2018-09-06T02:18:27Z</dcterms:modified>
</cp:coreProperties>
</file>